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1" r:id="rId6"/>
    <p:sldId id="273" r:id="rId7"/>
    <p:sldId id="260" r:id="rId8"/>
    <p:sldId id="261" r:id="rId9"/>
    <p:sldId id="262" r:id="rId10"/>
    <p:sldId id="263" r:id="rId11"/>
    <p:sldId id="264" r:id="rId12"/>
    <p:sldId id="265" r:id="rId13"/>
  </p:sldIdLst>
  <p:sldSz cx="20104100" cy="12166600"/>
  <p:notesSz cx="20104100" cy="12166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72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>
        <p:scale>
          <a:sx n="43" d="100"/>
          <a:sy n="43" d="100"/>
        </p:scale>
        <p:origin x="-696" y="174"/>
      </p:cViewPr>
      <p:guideLst>
        <p:guide orient="horz" pos="2872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771646"/>
            <a:ext cx="17088486" cy="2554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813296"/>
            <a:ext cx="14072870" cy="304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808285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F479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808285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89" cy="12165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0104100" cy="12165965"/>
          </a:xfrm>
          <a:custGeom>
            <a:avLst/>
            <a:gdLst/>
            <a:ahLst/>
            <a:cxnLst/>
            <a:rect l="l" t="t" r="r" b="b"/>
            <a:pathLst>
              <a:path w="20104100" h="12165965">
                <a:moveTo>
                  <a:pt x="0" y="12165557"/>
                </a:moveTo>
                <a:lnTo>
                  <a:pt x="20104098" y="12165557"/>
                </a:lnTo>
                <a:lnTo>
                  <a:pt x="20104098" y="0"/>
                </a:lnTo>
                <a:lnTo>
                  <a:pt x="0" y="0"/>
                </a:lnTo>
                <a:lnTo>
                  <a:pt x="0" y="12165557"/>
                </a:lnTo>
                <a:close/>
              </a:path>
            </a:pathLst>
          </a:custGeom>
          <a:solidFill>
            <a:srgbClr val="231F20">
              <a:alpha val="6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15484" y="11384011"/>
            <a:ext cx="1035685" cy="266065"/>
          </a:xfrm>
          <a:custGeom>
            <a:avLst/>
            <a:gdLst/>
            <a:ahLst/>
            <a:cxnLst/>
            <a:rect l="l" t="t" r="r" b="b"/>
            <a:pathLst>
              <a:path w="1035685" h="266065">
                <a:moveTo>
                  <a:pt x="136089" y="0"/>
                </a:moveTo>
                <a:lnTo>
                  <a:pt x="70952" y="0"/>
                </a:lnTo>
                <a:lnTo>
                  <a:pt x="0" y="266054"/>
                </a:lnTo>
                <a:lnTo>
                  <a:pt x="65219" y="266054"/>
                </a:lnTo>
                <a:lnTo>
                  <a:pt x="136089" y="0"/>
                </a:lnTo>
                <a:close/>
              </a:path>
              <a:path w="1035685" h="266065">
                <a:moveTo>
                  <a:pt x="357739" y="0"/>
                </a:moveTo>
                <a:lnTo>
                  <a:pt x="274498" y="0"/>
                </a:lnTo>
                <a:lnTo>
                  <a:pt x="167626" y="84828"/>
                </a:lnTo>
                <a:lnTo>
                  <a:pt x="114840" y="126727"/>
                </a:lnTo>
                <a:lnTo>
                  <a:pt x="216227" y="266054"/>
                </a:lnTo>
                <a:lnTo>
                  <a:pt x="299468" y="266054"/>
                </a:lnTo>
                <a:lnTo>
                  <a:pt x="198082" y="126707"/>
                </a:lnTo>
                <a:lnTo>
                  <a:pt x="357739" y="0"/>
                </a:lnTo>
                <a:close/>
              </a:path>
              <a:path w="1035685" h="266065">
                <a:moveTo>
                  <a:pt x="674466" y="0"/>
                </a:moveTo>
                <a:lnTo>
                  <a:pt x="448073" y="0"/>
                </a:lnTo>
                <a:lnTo>
                  <a:pt x="433139" y="1398"/>
                </a:lnTo>
                <a:lnTo>
                  <a:pt x="388225" y="22444"/>
                </a:lnTo>
                <a:lnTo>
                  <a:pt x="356654" y="62031"/>
                </a:lnTo>
                <a:lnTo>
                  <a:pt x="321139" y="190277"/>
                </a:lnTo>
                <a:lnTo>
                  <a:pt x="318643" y="204752"/>
                </a:lnTo>
                <a:lnTo>
                  <a:pt x="319035" y="218800"/>
                </a:lnTo>
                <a:lnTo>
                  <a:pt x="338113" y="253597"/>
                </a:lnTo>
                <a:lnTo>
                  <a:pt x="376235" y="266054"/>
                </a:lnTo>
                <a:lnTo>
                  <a:pt x="603494" y="266054"/>
                </a:lnTo>
                <a:lnTo>
                  <a:pt x="619340" y="206762"/>
                </a:lnTo>
                <a:lnTo>
                  <a:pt x="394081" y="206762"/>
                </a:lnTo>
                <a:lnTo>
                  <a:pt x="390318" y="205164"/>
                </a:lnTo>
                <a:lnTo>
                  <a:pt x="387916" y="201948"/>
                </a:lnTo>
                <a:lnTo>
                  <a:pt x="385658" y="198680"/>
                </a:lnTo>
                <a:lnTo>
                  <a:pt x="385091" y="194504"/>
                </a:lnTo>
                <a:lnTo>
                  <a:pt x="386194" y="190267"/>
                </a:lnTo>
                <a:lnTo>
                  <a:pt x="416532" y="76612"/>
                </a:lnTo>
                <a:lnTo>
                  <a:pt x="417608" y="72405"/>
                </a:lnTo>
                <a:lnTo>
                  <a:pt x="420598" y="67869"/>
                </a:lnTo>
                <a:lnTo>
                  <a:pt x="429320" y="60920"/>
                </a:lnTo>
                <a:lnTo>
                  <a:pt x="434227" y="59240"/>
                </a:lnTo>
                <a:lnTo>
                  <a:pt x="658661" y="59240"/>
                </a:lnTo>
                <a:lnTo>
                  <a:pt x="674466" y="0"/>
                </a:lnTo>
                <a:close/>
              </a:path>
              <a:path w="1035685" h="266065">
                <a:moveTo>
                  <a:pt x="904364" y="206824"/>
                </a:moveTo>
                <a:lnTo>
                  <a:pt x="658610" y="206824"/>
                </a:lnTo>
                <a:lnTo>
                  <a:pt x="642929" y="266054"/>
                </a:lnTo>
                <a:lnTo>
                  <a:pt x="828484" y="266054"/>
                </a:lnTo>
                <a:lnTo>
                  <a:pt x="904550" y="218144"/>
                </a:lnTo>
                <a:lnTo>
                  <a:pt x="906849" y="216753"/>
                </a:lnTo>
                <a:lnTo>
                  <a:pt x="907725" y="213340"/>
                </a:lnTo>
                <a:lnTo>
                  <a:pt x="905808" y="208742"/>
                </a:lnTo>
                <a:lnTo>
                  <a:pt x="904364" y="206824"/>
                </a:lnTo>
                <a:close/>
              </a:path>
              <a:path w="1035685" h="266065">
                <a:moveTo>
                  <a:pt x="1008834" y="103458"/>
                </a:moveTo>
                <a:lnTo>
                  <a:pt x="685972" y="103458"/>
                </a:lnTo>
                <a:lnTo>
                  <a:pt x="670322" y="162595"/>
                </a:lnTo>
                <a:lnTo>
                  <a:pt x="993523" y="162595"/>
                </a:lnTo>
                <a:lnTo>
                  <a:pt x="1035237" y="136357"/>
                </a:lnTo>
                <a:lnTo>
                  <a:pt x="1008834" y="103458"/>
                </a:lnTo>
                <a:close/>
              </a:path>
              <a:path w="1035685" h="266065">
                <a:moveTo>
                  <a:pt x="167596" y="84767"/>
                </a:moveTo>
                <a:close/>
              </a:path>
              <a:path w="1035685" h="266065">
                <a:moveTo>
                  <a:pt x="925871" y="0"/>
                </a:moveTo>
                <a:lnTo>
                  <a:pt x="713365" y="0"/>
                </a:lnTo>
                <a:lnTo>
                  <a:pt x="697684" y="59240"/>
                </a:lnTo>
                <a:lnTo>
                  <a:pt x="964254" y="59240"/>
                </a:lnTo>
                <a:lnTo>
                  <a:pt x="966141" y="59002"/>
                </a:lnTo>
                <a:lnTo>
                  <a:pt x="968914" y="55126"/>
                </a:lnTo>
                <a:lnTo>
                  <a:pt x="968295" y="53033"/>
                </a:lnTo>
                <a:lnTo>
                  <a:pt x="966759" y="50951"/>
                </a:lnTo>
                <a:lnTo>
                  <a:pt x="92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F479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798318"/>
            <a:ext cx="8745284" cy="8029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798318"/>
            <a:ext cx="8745284" cy="80299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808285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F479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808285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2165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0104101" cy="12165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412688" y="4412908"/>
            <a:ext cx="7301865" cy="1877060"/>
          </a:xfrm>
          <a:custGeom>
            <a:avLst/>
            <a:gdLst/>
            <a:ahLst/>
            <a:cxnLst/>
            <a:rect l="l" t="t" r="r" b="b"/>
            <a:pathLst>
              <a:path w="7301865" h="1877060">
                <a:moveTo>
                  <a:pt x="959821" y="0"/>
                </a:moveTo>
                <a:lnTo>
                  <a:pt x="500406" y="0"/>
                </a:lnTo>
                <a:lnTo>
                  <a:pt x="0" y="1876557"/>
                </a:lnTo>
                <a:lnTo>
                  <a:pt x="460012" y="1876557"/>
                </a:lnTo>
                <a:lnTo>
                  <a:pt x="959821" y="0"/>
                </a:lnTo>
                <a:close/>
              </a:path>
              <a:path w="7301865" h="1877060">
                <a:moveTo>
                  <a:pt x="1182038" y="597885"/>
                </a:moveTo>
                <a:lnTo>
                  <a:pt x="809999" y="893807"/>
                </a:lnTo>
                <a:lnTo>
                  <a:pt x="1525045" y="1876557"/>
                </a:lnTo>
                <a:lnTo>
                  <a:pt x="2112219" y="1876557"/>
                </a:lnTo>
                <a:lnTo>
                  <a:pt x="1397049" y="893663"/>
                </a:lnTo>
                <a:lnTo>
                  <a:pt x="1769233" y="598308"/>
                </a:lnTo>
                <a:lnTo>
                  <a:pt x="1182306" y="598308"/>
                </a:lnTo>
                <a:lnTo>
                  <a:pt x="1182038" y="597885"/>
                </a:lnTo>
                <a:close/>
              </a:path>
              <a:path w="7301865" h="1877060">
                <a:moveTo>
                  <a:pt x="4757176" y="0"/>
                </a:moveTo>
                <a:lnTo>
                  <a:pt x="3160323" y="0"/>
                </a:lnTo>
                <a:lnTo>
                  <a:pt x="3114002" y="1948"/>
                </a:lnTo>
                <a:lnTo>
                  <a:pt x="3066877" y="7795"/>
                </a:lnTo>
                <a:lnTo>
                  <a:pt x="3019230" y="17548"/>
                </a:lnTo>
                <a:lnTo>
                  <a:pt x="2971343" y="31209"/>
                </a:lnTo>
                <a:lnTo>
                  <a:pt x="2923500" y="48784"/>
                </a:lnTo>
                <a:lnTo>
                  <a:pt x="2875982" y="70277"/>
                </a:lnTo>
                <a:lnTo>
                  <a:pt x="2829072" y="95694"/>
                </a:lnTo>
                <a:lnTo>
                  <a:pt x="2783054" y="125039"/>
                </a:lnTo>
                <a:lnTo>
                  <a:pt x="2738209" y="158317"/>
                </a:lnTo>
                <a:lnTo>
                  <a:pt x="2695362" y="194727"/>
                </a:lnTo>
                <a:lnTo>
                  <a:pt x="2655822" y="233307"/>
                </a:lnTo>
                <a:lnTo>
                  <a:pt x="2619664" y="273772"/>
                </a:lnTo>
                <a:lnTo>
                  <a:pt x="2586968" y="315840"/>
                </a:lnTo>
                <a:lnTo>
                  <a:pt x="2557755" y="359327"/>
                </a:lnTo>
                <a:lnTo>
                  <a:pt x="2532273" y="403653"/>
                </a:lnTo>
                <a:lnTo>
                  <a:pt x="2510430" y="448833"/>
                </a:lnTo>
                <a:lnTo>
                  <a:pt x="2492361" y="494485"/>
                </a:lnTo>
                <a:lnTo>
                  <a:pt x="2478144" y="540326"/>
                </a:lnTo>
                <a:lnTo>
                  <a:pt x="2265061" y="1342087"/>
                </a:lnTo>
                <a:lnTo>
                  <a:pt x="2253748" y="1393306"/>
                </a:lnTo>
                <a:lnTo>
                  <a:pt x="2247436" y="1444162"/>
                </a:lnTo>
                <a:lnTo>
                  <a:pt x="2246222" y="1494272"/>
                </a:lnTo>
                <a:lnTo>
                  <a:pt x="2250202" y="1543256"/>
                </a:lnTo>
                <a:lnTo>
                  <a:pt x="2259473" y="1590731"/>
                </a:lnTo>
                <a:lnTo>
                  <a:pt x="2274129" y="1636317"/>
                </a:lnTo>
                <a:lnTo>
                  <a:pt x="2294266" y="1679631"/>
                </a:lnTo>
                <a:lnTo>
                  <a:pt x="2319982" y="1720292"/>
                </a:lnTo>
                <a:lnTo>
                  <a:pt x="2350391" y="1756932"/>
                </a:lnTo>
                <a:lnTo>
                  <a:pt x="2384784" y="1788681"/>
                </a:lnTo>
                <a:lnTo>
                  <a:pt x="2422783" y="1815540"/>
                </a:lnTo>
                <a:lnTo>
                  <a:pt x="2464011" y="1837512"/>
                </a:lnTo>
                <a:lnTo>
                  <a:pt x="2508090" y="1854597"/>
                </a:lnTo>
                <a:lnTo>
                  <a:pt x="2554644" y="1866799"/>
                </a:lnTo>
                <a:lnTo>
                  <a:pt x="2603296" y="1874118"/>
                </a:lnTo>
                <a:lnTo>
                  <a:pt x="2653668" y="1876557"/>
                </a:lnTo>
                <a:lnTo>
                  <a:pt x="4256573" y="1876557"/>
                </a:lnTo>
                <a:lnTo>
                  <a:pt x="4368321" y="1458330"/>
                </a:lnTo>
                <a:lnTo>
                  <a:pt x="2809532" y="1458330"/>
                </a:lnTo>
                <a:lnTo>
                  <a:pt x="2787757" y="1456214"/>
                </a:lnTo>
                <a:lnTo>
                  <a:pt x="2750436" y="1439249"/>
                </a:lnTo>
                <a:lnTo>
                  <a:pt x="2726312" y="1406003"/>
                </a:lnTo>
                <a:lnTo>
                  <a:pt x="2720238" y="1364245"/>
                </a:lnTo>
                <a:lnTo>
                  <a:pt x="2723868" y="1342005"/>
                </a:lnTo>
                <a:lnTo>
                  <a:pt x="2937446" y="541954"/>
                </a:lnTo>
                <a:lnTo>
                  <a:pt x="2958824" y="495535"/>
                </a:lnTo>
                <a:lnTo>
                  <a:pt x="2997222" y="454125"/>
                </a:lnTo>
                <a:lnTo>
                  <a:pt x="3045421" y="426803"/>
                </a:lnTo>
                <a:lnTo>
                  <a:pt x="3094031" y="417814"/>
                </a:lnTo>
                <a:lnTo>
                  <a:pt x="4645686" y="417814"/>
                </a:lnTo>
                <a:lnTo>
                  <a:pt x="4757176" y="0"/>
                </a:lnTo>
                <a:close/>
              </a:path>
              <a:path w="7301865" h="1877060">
                <a:moveTo>
                  <a:pt x="6348359" y="1458743"/>
                </a:moveTo>
                <a:lnTo>
                  <a:pt x="4645325" y="1458743"/>
                </a:lnTo>
                <a:lnTo>
                  <a:pt x="4534721" y="1876557"/>
                </a:lnTo>
                <a:lnTo>
                  <a:pt x="5843457" y="1876557"/>
                </a:lnTo>
                <a:lnTo>
                  <a:pt x="6379999" y="1538592"/>
                </a:lnTo>
                <a:lnTo>
                  <a:pt x="6390214" y="1528894"/>
                </a:lnTo>
                <a:lnTo>
                  <a:pt x="6396326" y="1515743"/>
                </a:lnTo>
                <a:lnTo>
                  <a:pt x="6398002" y="1501065"/>
                </a:lnTo>
                <a:lnTo>
                  <a:pt x="6394907" y="1486785"/>
                </a:lnTo>
                <a:lnTo>
                  <a:pt x="6389362" y="1476301"/>
                </a:lnTo>
                <a:lnTo>
                  <a:pt x="6380757" y="1467340"/>
                </a:lnTo>
                <a:lnTo>
                  <a:pt x="6367590" y="1461090"/>
                </a:lnTo>
                <a:lnTo>
                  <a:pt x="6348359" y="1458743"/>
                </a:lnTo>
                <a:close/>
              </a:path>
              <a:path w="7301865" h="1877060">
                <a:moveTo>
                  <a:pt x="7115562" y="729727"/>
                </a:moveTo>
                <a:lnTo>
                  <a:pt x="4838314" y="729727"/>
                </a:lnTo>
                <a:lnTo>
                  <a:pt x="4727896" y="1146809"/>
                </a:lnTo>
                <a:lnTo>
                  <a:pt x="7007505" y="1146809"/>
                </a:lnTo>
                <a:lnTo>
                  <a:pt x="7301777" y="961728"/>
                </a:lnTo>
                <a:lnTo>
                  <a:pt x="7115562" y="729727"/>
                </a:lnTo>
                <a:close/>
              </a:path>
              <a:path w="7301865" h="1877060">
                <a:moveTo>
                  <a:pt x="2523177" y="0"/>
                </a:moveTo>
                <a:lnTo>
                  <a:pt x="1936045" y="0"/>
                </a:lnTo>
                <a:lnTo>
                  <a:pt x="1182306" y="598308"/>
                </a:lnTo>
                <a:lnTo>
                  <a:pt x="1769233" y="598308"/>
                </a:lnTo>
                <a:lnTo>
                  <a:pt x="2523177" y="0"/>
                </a:lnTo>
                <a:close/>
              </a:path>
              <a:path w="7301865" h="1877060">
                <a:moveTo>
                  <a:pt x="6530337" y="0"/>
                </a:moveTo>
                <a:lnTo>
                  <a:pt x="5031478" y="0"/>
                </a:lnTo>
                <a:lnTo>
                  <a:pt x="4920885" y="417814"/>
                </a:lnTo>
                <a:lnTo>
                  <a:pt x="6786432" y="417814"/>
                </a:lnTo>
                <a:lnTo>
                  <a:pt x="6797158" y="417315"/>
                </a:lnTo>
                <a:lnTo>
                  <a:pt x="6807268" y="415087"/>
                </a:lnTo>
                <a:lnTo>
                  <a:pt x="6816643" y="410037"/>
                </a:lnTo>
                <a:lnTo>
                  <a:pt x="6825166" y="401071"/>
                </a:lnTo>
                <a:lnTo>
                  <a:pt x="6829382" y="391436"/>
                </a:lnTo>
                <a:lnTo>
                  <a:pt x="6829308" y="381107"/>
                </a:lnTo>
                <a:lnTo>
                  <a:pt x="6825557" y="370325"/>
                </a:lnTo>
                <a:lnTo>
                  <a:pt x="6818743" y="359327"/>
                </a:lnTo>
                <a:lnTo>
                  <a:pt x="6530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415360" y="6883092"/>
            <a:ext cx="328295" cy="422275"/>
          </a:xfrm>
          <a:custGeom>
            <a:avLst/>
            <a:gdLst/>
            <a:ahLst/>
            <a:cxnLst/>
            <a:rect l="l" t="t" r="r" b="b"/>
            <a:pathLst>
              <a:path w="328295" h="422275">
                <a:moveTo>
                  <a:pt x="53445" y="0"/>
                </a:moveTo>
                <a:lnTo>
                  <a:pt x="0" y="0"/>
                </a:lnTo>
                <a:lnTo>
                  <a:pt x="0" y="421804"/>
                </a:lnTo>
                <a:lnTo>
                  <a:pt x="53445" y="421804"/>
                </a:lnTo>
                <a:lnTo>
                  <a:pt x="53445" y="228630"/>
                </a:lnTo>
                <a:lnTo>
                  <a:pt x="238863" y="228630"/>
                </a:lnTo>
                <a:lnTo>
                  <a:pt x="227939" y="205020"/>
                </a:lnTo>
                <a:lnTo>
                  <a:pt x="239436" y="180204"/>
                </a:lnTo>
                <a:lnTo>
                  <a:pt x="53445" y="180204"/>
                </a:lnTo>
                <a:lnTo>
                  <a:pt x="53445" y="0"/>
                </a:lnTo>
                <a:close/>
              </a:path>
              <a:path w="328295" h="422275">
                <a:moveTo>
                  <a:pt x="238863" y="228630"/>
                </a:moveTo>
                <a:lnTo>
                  <a:pt x="181637" y="228630"/>
                </a:lnTo>
                <a:lnTo>
                  <a:pt x="271879" y="421804"/>
                </a:lnTo>
                <a:lnTo>
                  <a:pt x="328243" y="421804"/>
                </a:lnTo>
                <a:lnTo>
                  <a:pt x="238863" y="228630"/>
                </a:lnTo>
                <a:close/>
              </a:path>
              <a:path w="328295" h="422275">
                <a:moveTo>
                  <a:pt x="322923" y="0"/>
                </a:moveTo>
                <a:lnTo>
                  <a:pt x="266518" y="0"/>
                </a:lnTo>
                <a:lnTo>
                  <a:pt x="181637" y="180204"/>
                </a:lnTo>
                <a:lnTo>
                  <a:pt x="239436" y="180204"/>
                </a:lnTo>
                <a:lnTo>
                  <a:pt x="322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757976" y="7007165"/>
            <a:ext cx="296545" cy="415925"/>
          </a:xfrm>
          <a:custGeom>
            <a:avLst/>
            <a:gdLst/>
            <a:ahLst/>
            <a:cxnLst/>
            <a:rect l="l" t="t" r="r" b="b"/>
            <a:pathLst>
              <a:path w="296545" h="415925">
                <a:moveTo>
                  <a:pt x="54002" y="0"/>
                </a:moveTo>
                <a:lnTo>
                  <a:pt x="0" y="0"/>
                </a:lnTo>
                <a:lnTo>
                  <a:pt x="127624" y="269982"/>
                </a:lnTo>
                <a:lnTo>
                  <a:pt x="65869" y="415886"/>
                </a:lnTo>
                <a:lnTo>
                  <a:pt x="116923" y="415886"/>
                </a:lnTo>
                <a:lnTo>
                  <a:pt x="211657" y="196123"/>
                </a:lnTo>
                <a:lnTo>
                  <a:pt x="145440" y="196123"/>
                </a:lnTo>
                <a:lnTo>
                  <a:pt x="54002" y="0"/>
                </a:lnTo>
                <a:close/>
              </a:path>
              <a:path w="296545" h="415925">
                <a:moveTo>
                  <a:pt x="296200" y="0"/>
                </a:moveTo>
                <a:lnTo>
                  <a:pt x="243352" y="0"/>
                </a:lnTo>
                <a:lnTo>
                  <a:pt x="160265" y="196123"/>
                </a:lnTo>
                <a:lnTo>
                  <a:pt x="211657" y="196123"/>
                </a:lnTo>
                <a:lnTo>
                  <a:pt x="2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113575" y="6999498"/>
            <a:ext cx="286385" cy="424180"/>
          </a:xfrm>
          <a:custGeom>
            <a:avLst/>
            <a:gdLst/>
            <a:ahLst/>
            <a:cxnLst/>
            <a:rect l="l" t="t" r="r" b="b"/>
            <a:pathLst>
              <a:path w="286384" h="424179">
                <a:moveTo>
                  <a:pt x="48693" y="7670"/>
                </a:moveTo>
                <a:lnTo>
                  <a:pt x="0" y="7670"/>
                </a:lnTo>
                <a:lnTo>
                  <a:pt x="0" y="423557"/>
                </a:lnTo>
                <a:lnTo>
                  <a:pt x="50487" y="423557"/>
                </a:lnTo>
                <a:lnTo>
                  <a:pt x="50487" y="273518"/>
                </a:lnTo>
                <a:lnTo>
                  <a:pt x="245084" y="273518"/>
                </a:lnTo>
                <a:lnTo>
                  <a:pt x="248419" y="269384"/>
                </a:lnTo>
                <a:lnTo>
                  <a:pt x="143646" y="269384"/>
                </a:lnTo>
                <a:lnTo>
                  <a:pt x="100955" y="259977"/>
                </a:lnTo>
                <a:lnTo>
                  <a:pt x="71842" y="234893"/>
                </a:lnTo>
                <a:lnTo>
                  <a:pt x="55191" y="198836"/>
                </a:lnTo>
                <a:lnTo>
                  <a:pt x="49889" y="156512"/>
                </a:lnTo>
                <a:lnTo>
                  <a:pt x="55191" y="114214"/>
                </a:lnTo>
                <a:lnTo>
                  <a:pt x="71842" y="78174"/>
                </a:lnTo>
                <a:lnTo>
                  <a:pt x="100955" y="53097"/>
                </a:lnTo>
                <a:lnTo>
                  <a:pt x="143646" y="43692"/>
                </a:lnTo>
                <a:lnTo>
                  <a:pt x="247936" y="43692"/>
                </a:lnTo>
                <a:lnTo>
                  <a:pt x="244625" y="39558"/>
                </a:lnTo>
                <a:lnTo>
                  <a:pt x="48693" y="39558"/>
                </a:lnTo>
                <a:lnTo>
                  <a:pt x="48693" y="7670"/>
                </a:lnTo>
                <a:close/>
              </a:path>
              <a:path w="286384" h="424179">
                <a:moveTo>
                  <a:pt x="245084" y="273518"/>
                </a:moveTo>
                <a:lnTo>
                  <a:pt x="63518" y="273518"/>
                </a:lnTo>
                <a:lnTo>
                  <a:pt x="77898" y="288672"/>
                </a:lnTo>
                <a:lnTo>
                  <a:pt x="97444" y="301274"/>
                </a:lnTo>
                <a:lnTo>
                  <a:pt x="122884" y="309887"/>
                </a:lnTo>
                <a:lnTo>
                  <a:pt x="154945" y="313077"/>
                </a:lnTo>
                <a:lnTo>
                  <a:pt x="200269" y="305416"/>
                </a:lnTo>
                <a:lnTo>
                  <a:pt x="236765" y="283831"/>
                </a:lnTo>
                <a:lnTo>
                  <a:pt x="245084" y="273518"/>
                </a:lnTo>
                <a:close/>
              </a:path>
              <a:path w="286384" h="424179">
                <a:moveTo>
                  <a:pt x="247936" y="43692"/>
                </a:moveTo>
                <a:lnTo>
                  <a:pt x="143646" y="43692"/>
                </a:lnTo>
                <a:lnTo>
                  <a:pt x="183323" y="52019"/>
                </a:lnTo>
                <a:lnTo>
                  <a:pt x="212149" y="75297"/>
                </a:lnTo>
                <a:lnTo>
                  <a:pt x="229733" y="110978"/>
                </a:lnTo>
                <a:lnTo>
                  <a:pt x="235681" y="156512"/>
                </a:lnTo>
                <a:lnTo>
                  <a:pt x="229733" y="202076"/>
                </a:lnTo>
                <a:lnTo>
                  <a:pt x="212149" y="237773"/>
                </a:lnTo>
                <a:lnTo>
                  <a:pt x="183323" y="261057"/>
                </a:lnTo>
                <a:lnTo>
                  <a:pt x="143646" y="269384"/>
                </a:lnTo>
                <a:lnTo>
                  <a:pt x="248419" y="269384"/>
                </a:lnTo>
                <a:lnTo>
                  <a:pt x="263718" y="250421"/>
                </a:lnTo>
                <a:lnTo>
                  <a:pt x="280413" y="207282"/>
                </a:lnTo>
                <a:lnTo>
                  <a:pt x="286138" y="156512"/>
                </a:lnTo>
                <a:lnTo>
                  <a:pt x="280413" y="106437"/>
                </a:lnTo>
                <a:lnTo>
                  <a:pt x="263718" y="63398"/>
                </a:lnTo>
                <a:lnTo>
                  <a:pt x="247936" y="43692"/>
                </a:lnTo>
                <a:close/>
              </a:path>
              <a:path w="286384" h="424179">
                <a:moveTo>
                  <a:pt x="154945" y="0"/>
                </a:moveTo>
                <a:lnTo>
                  <a:pt x="122688" y="3272"/>
                </a:lnTo>
                <a:lnTo>
                  <a:pt x="96775" y="12023"/>
                </a:lnTo>
                <a:lnTo>
                  <a:pt x="76650" y="24652"/>
                </a:lnTo>
                <a:lnTo>
                  <a:pt x="61755" y="39558"/>
                </a:lnTo>
                <a:lnTo>
                  <a:pt x="244625" y="39558"/>
                </a:lnTo>
                <a:lnTo>
                  <a:pt x="236765" y="29744"/>
                </a:lnTo>
                <a:lnTo>
                  <a:pt x="200269" y="7827"/>
                </a:lnTo>
                <a:lnTo>
                  <a:pt x="154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478760" y="7007167"/>
            <a:ext cx="252095" cy="297815"/>
          </a:xfrm>
          <a:custGeom>
            <a:avLst/>
            <a:gdLst/>
            <a:ahLst/>
            <a:cxnLst/>
            <a:rect l="l" t="t" r="r" b="b"/>
            <a:pathLst>
              <a:path w="252095" h="297815">
                <a:moveTo>
                  <a:pt x="50487" y="0"/>
                </a:moveTo>
                <a:lnTo>
                  <a:pt x="0" y="0"/>
                </a:lnTo>
                <a:lnTo>
                  <a:pt x="0" y="297726"/>
                </a:lnTo>
                <a:lnTo>
                  <a:pt x="138924" y="297726"/>
                </a:lnTo>
                <a:lnTo>
                  <a:pt x="187335" y="290850"/>
                </a:lnTo>
                <a:lnTo>
                  <a:pt x="222682" y="271071"/>
                </a:lnTo>
                <a:lnTo>
                  <a:pt x="234455" y="254002"/>
                </a:lnTo>
                <a:lnTo>
                  <a:pt x="50487" y="254002"/>
                </a:lnTo>
                <a:lnTo>
                  <a:pt x="50487" y="141769"/>
                </a:lnTo>
                <a:lnTo>
                  <a:pt x="234024" y="141769"/>
                </a:lnTo>
                <a:lnTo>
                  <a:pt x="222682" y="125519"/>
                </a:lnTo>
                <a:lnTo>
                  <a:pt x="187335" y="106005"/>
                </a:lnTo>
                <a:lnTo>
                  <a:pt x="138924" y="99231"/>
                </a:lnTo>
                <a:lnTo>
                  <a:pt x="50487" y="99231"/>
                </a:lnTo>
                <a:lnTo>
                  <a:pt x="50487" y="0"/>
                </a:lnTo>
                <a:close/>
              </a:path>
              <a:path w="252095" h="297815">
                <a:moveTo>
                  <a:pt x="234024" y="141769"/>
                </a:moveTo>
                <a:lnTo>
                  <a:pt x="131779" y="141769"/>
                </a:lnTo>
                <a:lnTo>
                  <a:pt x="164677" y="145554"/>
                </a:lnTo>
                <a:lnTo>
                  <a:pt x="186119" y="156557"/>
                </a:lnTo>
                <a:lnTo>
                  <a:pt x="197740" y="174173"/>
                </a:lnTo>
                <a:lnTo>
                  <a:pt x="201247" y="197906"/>
                </a:lnTo>
                <a:lnTo>
                  <a:pt x="197740" y="221364"/>
                </a:lnTo>
                <a:lnTo>
                  <a:pt x="186107" y="239014"/>
                </a:lnTo>
                <a:lnTo>
                  <a:pt x="164677" y="250134"/>
                </a:lnTo>
                <a:lnTo>
                  <a:pt x="131779" y="254002"/>
                </a:lnTo>
                <a:lnTo>
                  <a:pt x="234455" y="254002"/>
                </a:lnTo>
                <a:lnTo>
                  <a:pt x="244344" y="239665"/>
                </a:lnTo>
                <a:lnTo>
                  <a:pt x="251703" y="197906"/>
                </a:lnTo>
                <a:lnTo>
                  <a:pt x="244331" y="156538"/>
                </a:lnTo>
                <a:lnTo>
                  <a:pt x="234024" y="1417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783943" y="6999499"/>
            <a:ext cx="278130" cy="313690"/>
          </a:xfrm>
          <a:custGeom>
            <a:avLst/>
            <a:gdLst/>
            <a:ahLst/>
            <a:cxnLst/>
            <a:rect l="l" t="t" r="r" b="b"/>
            <a:pathLst>
              <a:path w="278129" h="313690">
                <a:moveTo>
                  <a:pt x="144244" y="0"/>
                </a:moveTo>
                <a:lnTo>
                  <a:pt x="94360" y="7181"/>
                </a:lnTo>
                <a:lnTo>
                  <a:pt x="54227" y="27688"/>
                </a:lnTo>
                <a:lnTo>
                  <a:pt x="24612" y="59961"/>
                </a:lnTo>
                <a:lnTo>
                  <a:pt x="6280" y="102443"/>
                </a:lnTo>
                <a:lnTo>
                  <a:pt x="0" y="153574"/>
                </a:lnTo>
                <a:lnTo>
                  <a:pt x="6175" y="205318"/>
                </a:lnTo>
                <a:lnTo>
                  <a:pt x="24342" y="249269"/>
                </a:lnTo>
                <a:lnTo>
                  <a:pt x="53962" y="283299"/>
                </a:lnTo>
                <a:lnTo>
                  <a:pt x="94497" y="305278"/>
                </a:lnTo>
                <a:lnTo>
                  <a:pt x="145409" y="313077"/>
                </a:lnTo>
                <a:lnTo>
                  <a:pt x="195236" y="306190"/>
                </a:lnTo>
                <a:lnTo>
                  <a:pt x="233202" y="287229"/>
                </a:lnTo>
                <a:lnTo>
                  <a:pt x="249393" y="269374"/>
                </a:lnTo>
                <a:lnTo>
                  <a:pt x="145409" y="269374"/>
                </a:lnTo>
                <a:lnTo>
                  <a:pt x="104691" y="261620"/>
                </a:lnTo>
                <a:lnTo>
                  <a:pt x="75158" y="239245"/>
                </a:lnTo>
                <a:lnTo>
                  <a:pt x="56860" y="203580"/>
                </a:lnTo>
                <a:lnTo>
                  <a:pt x="49847" y="155956"/>
                </a:lnTo>
                <a:lnTo>
                  <a:pt x="277787" y="155956"/>
                </a:lnTo>
                <a:lnTo>
                  <a:pt x="277787" y="138821"/>
                </a:lnTo>
                <a:lnTo>
                  <a:pt x="274274" y="114016"/>
                </a:lnTo>
                <a:lnTo>
                  <a:pt x="52806" y="114016"/>
                </a:lnTo>
                <a:lnTo>
                  <a:pt x="62077" y="87078"/>
                </a:lnTo>
                <a:lnTo>
                  <a:pt x="80131" y="64677"/>
                </a:lnTo>
                <a:lnTo>
                  <a:pt x="107083" y="49364"/>
                </a:lnTo>
                <a:lnTo>
                  <a:pt x="143048" y="43692"/>
                </a:lnTo>
                <a:lnTo>
                  <a:pt x="242997" y="43692"/>
                </a:lnTo>
                <a:lnTo>
                  <a:pt x="229202" y="27762"/>
                </a:lnTo>
                <a:lnTo>
                  <a:pt x="192154" y="7403"/>
                </a:lnTo>
                <a:lnTo>
                  <a:pt x="144244" y="0"/>
                </a:lnTo>
                <a:close/>
              </a:path>
              <a:path w="278129" h="313690">
                <a:moveTo>
                  <a:pt x="272436" y="223299"/>
                </a:moveTo>
                <a:lnTo>
                  <a:pt x="221382" y="223299"/>
                </a:lnTo>
                <a:lnTo>
                  <a:pt x="211678" y="242459"/>
                </a:lnTo>
                <a:lnTo>
                  <a:pt x="195856" y="256969"/>
                </a:lnTo>
                <a:lnTo>
                  <a:pt x="173803" y="266162"/>
                </a:lnTo>
                <a:lnTo>
                  <a:pt x="145409" y="269374"/>
                </a:lnTo>
                <a:lnTo>
                  <a:pt x="249393" y="269374"/>
                </a:lnTo>
                <a:lnTo>
                  <a:pt x="259028" y="258748"/>
                </a:lnTo>
                <a:lnTo>
                  <a:pt x="272436" y="223299"/>
                </a:lnTo>
                <a:close/>
              </a:path>
              <a:path w="278129" h="313690">
                <a:moveTo>
                  <a:pt x="242997" y="43692"/>
                </a:moveTo>
                <a:lnTo>
                  <a:pt x="143048" y="43692"/>
                </a:lnTo>
                <a:lnTo>
                  <a:pt x="176807" y="49364"/>
                </a:lnTo>
                <a:lnTo>
                  <a:pt x="202104" y="64677"/>
                </a:lnTo>
                <a:lnTo>
                  <a:pt x="218495" y="87078"/>
                </a:lnTo>
                <a:lnTo>
                  <a:pt x="225537" y="114016"/>
                </a:lnTo>
                <a:lnTo>
                  <a:pt x="274274" y="114016"/>
                </a:lnTo>
                <a:lnTo>
                  <a:pt x="271758" y="96247"/>
                </a:lnTo>
                <a:lnTo>
                  <a:pt x="255650" y="58302"/>
                </a:lnTo>
                <a:lnTo>
                  <a:pt x="242997" y="43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140179" y="6999498"/>
            <a:ext cx="286385" cy="424180"/>
          </a:xfrm>
          <a:custGeom>
            <a:avLst/>
            <a:gdLst/>
            <a:ahLst/>
            <a:cxnLst/>
            <a:rect l="l" t="t" r="r" b="b"/>
            <a:pathLst>
              <a:path w="286384" h="424179">
                <a:moveTo>
                  <a:pt x="48693" y="7670"/>
                </a:moveTo>
                <a:lnTo>
                  <a:pt x="0" y="7670"/>
                </a:lnTo>
                <a:lnTo>
                  <a:pt x="0" y="423557"/>
                </a:lnTo>
                <a:lnTo>
                  <a:pt x="50487" y="423557"/>
                </a:lnTo>
                <a:lnTo>
                  <a:pt x="50487" y="273518"/>
                </a:lnTo>
                <a:lnTo>
                  <a:pt x="245084" y="273518"/>
                </a:lnTo>
                <a:lnTo>
                  <a:pt x="248419" y="269384"/>
                </a:lnTo>
                <a:lnTo>
                  <a:pt x="143646" y="269384"/>
                </a:lnTo>
                <a:lnTo>
                  <a:pt x="100955" y="259977"/>
                </a:lnTo>
                <a:lnTo>
                  <a:pt x="71842" y="234893"/>
                </a:lnTo>
                <a:lnTo>
                  <a:pt x="55191" y="198836"/>
                </a:lnTo>
                <a:lnTo>
                  <a:pt x="49889" y="156512"/>
                </a:lnTo>
                <a:lnTo>
                  <a:pt x="55191" y="114214"/>
                </a:lnTo>
                <a:lnTo>
                  <a:pt x="71842" y="78174"/>
                </a:lnTo>
                <a:lnTo>
                  <a:pt x="100955" y="53097"/>
                </a:lnTo>
                <a:lnTo>
                  <a:pt x="143646" y="43692"/>
                </a:lnTo>
                <a:lnTo>
                  <a:pt x="247936" y="43692"/>
                </a:lnTo>
                <a:lnTo>
                  <a:pt x="244625" y="39558"/>
                </a:lnTo>
                <a:lnTo>
                  <a:pt x="48693" y="39558"/>
                </a:lnTo>
                <a:lnTo>
                  <a:pt x="48693" y="7670"/>
                </a:lnTo>
                <a:close/>
              </a:path>
              <a:path w="286384" h="424179">
                <a:moveTo>
                  <a:pt x="245084" y="273518"/>
                </a:moveTo>
                <a:lnTo>
                  <a:pt x="63518" y="273518"/>
                </a:lnTo>
                <a:lnTo>
                  <a:pt x="77898" y="288672"/>
                </a:lnTo>
                <a:lnTo>
                  <a:pt x="97444" y="301274"/>
                </a:lnTo>
                <a:lnTo>
                  <a:pt x="122884" y="309887"/>
                </a:lnTo>
                <a:lnTo>
                  <a:pt x="154945" y="313077"/>
                </a:lnTo>
                <a:lnTo>
                  <a:pt x="200269" y="305416"/>
                </a:lnTo>
                <a:lnTo>
                  <a:pt x="236765" y="283831"/>
                </a:lnTo>
                <a:lnTo>
                  <a:pt x="245084" y="273518"/>
                </a:lnTo>
                <a:close/>
              </a:path>
              <a:path w="286384" h="424179">
                <a:moveTo>
                  <a:pt x="247936" y="43692"/>
                </a:moveTo>
                <a:lnTo>
                  <a:pt x="143646" y="43692"/>
                </a:lnTo>
                <a:lnTo>
                  <a:pt x="183323" y="52019"/>
                </a:lnTo>
                <a:lnTo>
                  <a:pt x="212149" y="75297"/>
                </a:lnTo>
                <a:lnTo>
                  <a:pt x="229733" y="110978"/>
                </a:lnTo>
                <a:lnTo>
                  <a:pt x="235681" y="156512"/>
                </a:lnTo>
                <a:lnTo>
                  <a:pt x="229733" y="202076"/>
                </a:lnTo>
                <a:lnTo>
                  <a:pt x="212149" y="237773"/>
                </a:lnTo>
                <a:lnTo>
                  <a:pt x="183323" y="261057"/>
                </a:lnTo>
                <a:lnTo>
                  <a:pt x="143646" y="269384"/>
                </a:lnTo>
                <a:lnTo>
                  <a:pt x="248419" y="269384"/>
                </a:lnTo>
                <a:lnTo>
                  <a:pt x="263718" y="250421"/>
                </a:lnTo>
                <a:lnTo>
                  <a:pt x="280413" y="207282"/>
                </a:lnTo>
                <a:lnTo>
                  <a:pt x="286138" y="156512"/>
                </a:lnTo>
                <a:lnTo>
                  <a:pt x="280413" y="106437"/>
                </a:lnTo>
                <a:lnTo>
                  <a:pt x="263718" y="63398"/>
                </a:lnTo>
                <a:lnTo>
                  <a:pt x="247936" y="43692"/>
                </a:lnTo>
                <a:close/>
              </a:path>
              <a:path w="286384" h="424179">
                <a:moveTo>
                  <a:pt x="154945" y="0"/>
                </a:moveTo>
                <a:lnTo>
                  <a:pt x="122688" y="3272"/>
                </a:lnTo>
                <a:lnTo>
                  <a:pt x="96775" y="12023"/>
                </a:lnTo>
                <a:lnTo>
                  <a:pt x="76650" y="24652"/>
                </a:lnTo>
                <a:lnTo>
                  <a:pt x="61755" y="39558"/>
                </a:lnTo>
                <a:lnTo>
                  <a:pt x="244625" y="39558"/>
                </a:lnTo>
                <a:lnTo>
                  <a:pt x="236765" y="29744"/>
                </a:lnTo>
                <a:lnTo>
                  <a:pt x="200269" y="7827"/>
                </a:lnTo>
                <a:lnTo>
                  <a:pt x="154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654359" y="6875421"/>
            <a:ext cx="364490" cy="437515"/>
          </a:xfrm>
          <a:custGeom>
            <a:avLst/>
            <a:gdLst/>
            <a:ahLst/>
            <a:cxnLst/>
            <a:rect l="l" t="t" r="r" b="b"/>
            <a:pathLst>
              <a:path w="364490" h="437515">
                <a:moveTo>
                  <a:pt x="196494" y="0"/>
                </a:moveTo>
                <a:lnTo>
                  <a:pt x="145989" y="5535"/>
                </a:lnTo>
                <a:lnTo>
                  <a:pt x="102511" y="21426"/>
                </a:lnTo>
                <a:lnTo>
                  <a:pt x="66329" y="46597"/>
                </a:lnTo>
                <a:lnTo>
                  <a:pt x="37717" y="79972"/>
                </a:lnTo>
                <a:lnTo>
                  <a:pt x="16943" y="120478"/>
                </a:lnTo>
                <a:lnTo>
                  <a:pt x="4281" y="167038"/>
                </a:lnTo>
                <a:lnTo>
                  <a:pt x="0" y="218577"/>
                </a:lnTo>
                <a:lnTo>
                  <a:pt x="4216" y="270113"/>
                </a:lnTo>
                <a:lnTo>
                  <a:pt x="16720" y="316671"/>
                </a:lnTo>
                <a:lnTo>
                  <a:pt x="37293" y="357174"/>
                </a:lnTo>
                <a:lnTo>
                  <a:pt x="65716" y="390549"/>
                </a:lnTo>
                <a:lnTo>
                  <a:pt x="101770" y="415719"/>
                </a:lnTo>
                <a:lnTo>
                  <a:pt x="145236" y="431609"/>
                </a:lnTo>
                <a:lnTo>
                  <a:pt x="195896" y="437145"/>
                </a:lnTo>
                <a:lnTo>
                  <a:pt x="247502" y="431080"/>
                </a:lnTo>
                <a:lnTo>
                  <a:pt x="290328" y="413846"/>
                </a:lnTo>
                <a:lnTo>
                  <a:pt x="321838" y="388730"/>
                </a:lnTo>
                <a:lnTo>
                  <a:pt x="195896" y="388730"/>
                </a:lnTo>
                <a:lnTo>
                  <a:pt x="151170" y="382362"/>
                </a:lnTo>
                <a:lnTo>
                  <a:pt x="115315" y="364572"/>
                </a:lnTo>
                <a:lnTo>
                  <a:pt x="88001" y="337328"/>
                </a:lnTo>
                <a:lnTo>
                  <a:pt x="68899" y="302602"/>
                </a:lnTo>
                <a:lnTo>
                  <a:pt x="57679" y="262361"/>
                </a:lnTo>
                <a:lnTo>
                  <a:pt x="54013" y="218577"/>
                </a:lnTo>
                <a:lnTo>
                  <a:pt x="57724" y="175000"/>
                </a:lnTo>
                <a:lnTo>
                  <a:pt x="69054" y="134823"/>
                </a:lnTo>
                <a:lnTo>
                  <a:pt x="88300" y="100062"/>
                </a:lnTo>
                <a:lnTo>
                  <a:pt x="115758" y="72737"/>
                </a:lnTo>
                <a:lnTo>
                  <a:pt x="151724" y="54862"/>
                </a:lnTo>
                <a:lnTo>
                  <a:pt x="196494" y="48456"/>
                </a:lnTo>
                <a:lnTo>
                  <a:pt x="321691" y="48456"/>
                </a:lnTo>
                <a:lnTo>
                  <a:pt x="319219" y="45166"/>
                </a:lnTo>
                <a:lnTo>
                  <a:pt x="285952" y="20658"/>
                </a:lnTo>
                <a:lnTo>
                  <a:pt x="244796" y="5310"/>
                </a:lnTo>
                <a:lnTo>
                  <a:pt x="196494" y="0"/>
                </a:lnTo>
                <a:close/>
              </a:path>
              <a:path w="364490" h="437515">
                <a:moveTo>
                  <a:pt x="363873" y="309572"/>
                </a:moveTo>
                <a:lnTo>
                  <a:pt x="307469" y="309572"/>
                </a:lnTo>
                <a:lnTo>
                  <a:pt x="292638" y="342622"/>
                </a:lnTo>
                <a:lnTo>
                  <a:pt x="268836" y="367535"/>
                </a:lnTo>
                <a:lnTo>
                  <a:pt x="236458" y="383256"/>
                </a:lnTo>
                <a:lnTo>
                  <a:pt x="195896" y="388730"/>
                </a:lnTo>
                <a:lnTo>
                  <a:pt x="321838" y="388730"/>
                </a:lnTo>
                <a:lnTo>
                  <a:pt x="324149" y="386888"/>
                </a:lnTo>
                <a:lnTo>
                  <a:pt x="348740" y="351649"/>
                </a:lnTo>
                <a:lnTo>
                  <a:pt x="363873" y="309572"/>
                </a:lnTo>
                <a:close/>
              </a:path>
              <a:path w="364490" h="437515">
                <a:moveTo>
                  <a:pt x="321691" y="48456"/>
                </a:moveTo>
                <a:lnTo>
                  <a:pt x="196494" y="48456"/>
                </a:lnTo>
                <a:lnTo>
                  <a:pt x="235630" y="53033"/>
                </a:lnTo>
                <a:lnTo>
                  <a:pt x="265639" y="66469"/>
                </a:lnTo>
                <a:lnTo>
                  <a:pt x="287641" y="88323"/>
                </a:lnTo>
                <a:lnTo>
                  <a:pt x="302757" y="118150"/>
                </a:lnTo>
                <a:lnTo>
                  <a:pt x="359121" y="118150"/>
                </a:lnTo>
                <a:lnTo>
                  <a:pt x="343856" y="77955"/>
                </a:lnTo>
                <a:lnTo>
                  <a:pt x="321691" y="484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078305" y="6999499"/>
            <a:ext cx="278130" cy="313690"/>
          </a:xfrm>
          <a:custGeom>
            <a:avLst/>
            <a:gdLst/>
            <a:ahLst/>
            <a:cxnLst/>
            <a:rect l="l" t="t" r="r" b="b"/>
            <a:pathLst>
              <a:path w="278129" h="313690">
                <a:moveTo>
                  <a:pt x="144244" y="0"/>
                </a:moveTo>
                <a:lnTo>
                  <a:pt x="94360" y="7181"/>
                </a:lnTo>
                <a:lnTo>
                  <a:pt x="54227" y="27688"/>
                </a:lnTo>
                <a:lnTo>
                  <a:pt x="24612" y="59961"/>
                </a:lnTo>
                <a:lnTo>
                  <a:pt x="6280" y="102443"/>
                </a:lnTo>
                <a:lnTo>
                  <a:pt x="0" y="153574"/>
                </a:lnTo>
                <a:lnTo>
                  <a:pt x="6175" y="205318"/>
                </a:lnTo>
                <a:lnTo>
                  <a:pt x="24342" y="249269"/>
                </a:lnTo>
                <a:lnTo>
                  <a:pt x="53962" y="283299"/>
                </a:lnTo>
                <a:lnTo>
                  <a:pt x="94497" y="305278"/>
                </a:lnTo>
                <a:lnTo>
                  <a:pt x="145409" y="313077"/>
                </a:lnTo>
                <a:lnTo>
                  <a:pt x="195236" y="306190"/>
                </a:lnTo>
                <a:lnTo>
                  <a:pt x="233202" y="287229"/>
                </a:lnTo>
                <a:lnTo>
                  <a:pt x="249393" y="269374"/>
                </a:lnTo>
                <a:lnTo>
                  <a:pt x="145409" y="269374"/>
                </a:lnTo>
                <a:lnTo>
                  <a:pt x="104691" y="261620"/>
                </a:lnTo>
                <a:lnTo>
                  <a:pt x="75158" y="239245"/>
                </a:lnTo>
                <a:lnTo>
                  <a:pt x="56860" y="203580"/>
                </a:lnTo>
                <a:lnTo>
                  <a:pt x="49847" y="155956"/>
                </a:lnTo>
                <a:lnTo>
                  <a:pt x="277787" y="155956"/>
                </a:lnTo>
                <a:lnTo>
                  <a:pt x="277787" y="138821"/>
                </a:lnTo>
                <a:lnTo>
                  <a:pt x="274274" y="114016"/>
                </a:lnTo>
                <a:lnTo>
                  <a:pt x="52806" y="114016"/>
                </a:lnTo>
                <a:lnTo>
                  <a:pt x="62077" y="87078"/>
                </a:lnTo>
                <a:lnTo>
                  <a:pt x="80131" y="64677"/>
                </a:lnTo>
                <a:lnTo>
                  <a:pt x="107083" y="49364"/>
                </a:lnTo>
                <a:lnTo>
                  <a:pt x="143048" y="43692"/>
                </a:lnTo>
                <a:lnTo>
                  <a:pt x="242997" y="43692"/>
                </a:lnTo>
                <a:lnTo>
                  <a:pt x="229202" y="27762"/>
                </a:lnTo>
                <a:lnTo>
                  <a:pt x="192154" y="7403"/>
                </a:lnTo>
                <a:lnTo>
                  <a:pt x="144244" y="0"/>
                </a:lnTo>
                <a:close/>
              </a:path>
              <a:path w="278129" h="313690">
                <a:moveTo>
                  <a:pt x="272436" y="223299"/>
                </a:moveTo>
                <a:lnTo>
                  <a:pt x="221382" y="223299"/>
                </a:lnTo>
                <a:lnTo>
                  <a:pt x="211678" y="242459"/>
                </a:lnTo>
                <a:lnTo>
                  <a:pt x="195856" y="256969"/>
                </a:lnTo>
                <a:lnTo>
                  <a:pt x="173803" y="266162"/>
                </a:lnTo>
                <a:lnTo>
                  <a:pt x="145409" y="269374"/>
                </a:lnTo>
                <a:lnTo>
                  <a:pt x="249393" y="269374"/>
                </a:lnTo>
                <a:lnTo>
                  <a:pt x="259028" y="258748"/>
                </a:lnTo>
                <a:lnTo>
                  <a:pt x="272436" y="223299"/>
                </a:lnTo>
                <a:close/>
              </a:path>
              <a:path w="278129" h="313690">
                <a:moveTo>
                  <a:pt x="242997" y="43692"/>
                </a:moveTo>
                <a:lnTo>
                  <a:pt x="143048" y="43692"/>
                </a:lnTo>
                <a:lnTo>
                  <a:pt x="176807" y="49364"/>
                </a:lnTo>
                <a:lnTo>
                  <a:pt x="202104" y="64677"/>
                </a:lnTo>
                <a:lnTo>
                  <a:pt x="218495" y="87078"/>
                </a:lnTo>
                <a:lnTo>
                  <a:pt x="225537" y="114016"/>
                </a:lnTo>
                <a:lnTo>
                  <a:pt x="274274" y="114016"/>
                </a:lnTo>
                <a:lnTo>
                  <a:pt x="271758" y="96247"/>
                </a:lnTo>
                <a:lnTo>
                  <a:pt x="255650" y="58302"/>
                </a:lnTo>
                <a:lnTo>
                  <a:pt x="242997" y="43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434504" y="6999498"/>
            <a:ext cx="286385" cy="424180"/>
          </a:xfrm>
          <a:custGeom>
            <a:avLst/>
            <a:gdLst/>
            <a:ahLst/>
            <a:cxnLst/>
            <a:rect l="l" t="t" r="r" b="b"/>
            <a:pathLst>
              <a:path w="286384" h="424179">
                <a:moveTo>
                  <a:pt x="48693" y="7670"/>
                </a:moveTo>
                <a:lnTo>
                  <a:pt x="0" y="7670"/>
                </a:lnTo>
                <a:lnTo>
                  <a:pt x="0" y="423557"/>
                </a:lnTo>
                <a:lnTo>
                  <a:pt x="50487" y="423557"/>
                </a:lnTo>
                <a:lnTo>
                  <a:pt x="50487" y="273518"/>
                </a:lnTo>
                <a:lnTo>
                  <a:pt x="245084" y="273518"/>
                </a:lnTo>
                <a:lnTo>
                  <a:pt x="248419" y="269384"/>
                </a:lnTo>
                <a:lnTo>
                  <a:pt x="143646" y="269384"/>
                </a:lnTo>
                <a:lnTo>
                  <a:pt x="100955" y="259977"/>
                </a:lnTo>
                <a:lnTo>
                  <a:pt x="71842" y="234893"/>
                </a:lnTo>
                <a:lnTo>
                  <a:pt x="55191" y="198836"/>
                </a:lnTo>
                <a:lnTo>
                  <a:pt x="49889" y="156512"/>
                </a:lnTo>
                <a:lnTo>
                  <a:pt x="55191" y="114214"/>
                </a:lnTo>
                <a:lnTo>
                  <a:pt x="71842" y="78174"/>
                </a:lnTo>
                <a:lnTo>
                  <a:pt x="100955" y="53097"/>
                </a:lnTo>
                <a:lnTo>
                  <a:pt x="143646" y="43692"/>
                </a:lnTo>
                <a:lnTo>
                  <a:pt x="247936" y="43692"/>
                </a:lnTo>
                <a:lnTo>
                  <a:pt x="244625" y="39558"/>
                </a:lnTo>
                <a:lnTo>
                  <a:pt x="48693" y="39558"/>
                </a:lnTo>
                <a:lnTo>
                  <a:pt x="48693" y="7670"/>
                </a:lnTo>
                <a:close/>
              </a:path>
              <a:path w="286384" h="424179">
                <a:moveTo>
                  <a:pt x="245084" y="273518"/>
                </a:moveTo>
                <a:lnTo>
                  <a:pt x="63518" y="273518"/>
                </a:lnTo>
                <a:lnTo>
                  <a:pt x="77898" y="288672"/>
                </a:lnTo>
                <a:lnTo>
                  <a:pt x="97444" y="301274"/>
                </a:lnTo>
                <a:lnTo>
                  <a:pt x="122884" y="309887"/>
                </a:lnTo>
                <a:lnTo>
                  <a:pt x="154945" y="313077"/>
                </a:lnTo>
                <a:lnTo>
                  <a:pt x="200269" y="305416"/>
                </a:lnTo>
                <a:lnTo>
                  <a:pt x="236765" y="283831"/>
                </a:lnTo>
                <a:lnTo>
                  <a:pt x="245084" y="273518"/>
                </a:lnTo>
                <a:close/>
              </a:path>
              <a:path w="286384" h="424179">
                <a:moveTo>
                  <a:pt x="247936" y="43692"/>
                </a:moveTo>
                <a:lnTo>
                  <a:pt x="143646" y="43692"/>
                </a:lnTo>
                <a:lnTo>
                  <a:pt x="183323" y="52019"/>
                </a:lnTo>
                <a:lnTo>
                  <a:pt x="212149" y="75297"/>
                </a:lnTo>
                <a:lnTo>
                  <a:pt x="229733" y="110978"/>
                </a:lnTo>
                <a:lnTo>
                  <a:pt x="235681" y="156512"/>
                </a:lnTo>
                <a:lnTo>
                  <a:pt x="229733" y="202076"/>
                </a:lnTo>
                <a:lnTo>
                  <a:pt x="212149" y="237773"/>
                </a:lnTo>
                <a:lnTo>
                  <a:pt x="183323" y="261057"/>
                </a:lnTo>
                <a:lnTo>
                  <a:pt x="143646" y="269384"/>
                </a:lnTo>
                <a:lnTo>
                  <a:pt x="248419" y="269384"/>
                </a:lnTo>
                <a:lnTo>
                  <a:pt x="263718" y="250421"/>
                </a:lnTo>
                <a:lnTo>
                  <a:pt x="280413" y="207282"/>
                </a:lnTo>
                <a:lnTo>
                  <a:pt x="286138" y="156512"/>
                </a:lnTo>
                <a:lnTo>
                  <a:pt x="280413" y="106437"/>
                </a:lnTo>
                <a:lnTo>
                  <a:pt x="263718" y="63398"/>
                </a:lnTo>
                <a:lnTo>
                  <a:pt x="247936" y="43692"/>
                </a:lnTo>
                <a:close/>
              </a:path>
              <a:path w="286384" h="424179">
                <a:moveTo>
                  <a:pt x="154945" y="0"/>
                </a:moveTo>
                <a:lnTo>
                  <a:pt x="122688" y="3272"/>
                </a:lnTo>
                <a:lnTo>
                  <a:pt x="96775" y="12023"/>
                </a:lnTo>
                <a:lnTo>
                  <a:pt x="76650" y="24652"/>
                </a:lnTo>
                <a:lnTo>
                  <a:pt x="61755" y="39558"/>
                </a:lnTo>
                <a:lnTo>
                  <a:pt x="244625" y="39558"/>
                </a:lnTo>
                <a:lnTo>
                  <a:pt x="236765" y="29744"/>
                </a:lnTo>
                <a:lnTo>
                  <a:pt x="200269" y="7827"/>
                </a:lnTo>
                <a:lnTo>
                  <a:pt x="154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799651" y="7007166"/>
            <a:ext cx="259715" cy="297815"/>
          </a:xfrm>
          <a:custGeom>
            <a:avLst/>
            <a:gdLst/>
            <a:ahLst/>
            <a:cxnLst/>
            <a:rect l="l" t="t" r="r" b="b"/>
            <a:pathLst>
              <a:path w="259715" h="297815">
                <a:moveTo>
                  <a:pt x="148399" y="0"/>
                </a:moveTo>
                <a:lnTo>
                  <a:pt x="0" y="0"/>
                </a:lnTo>
                <a:lnTo>
                  <a:pt x="0" y="297736"/>
                </a:lnTo>
                <a:lnTo>
                  <a:pt x="153749" y="297736"/>
                </a:lnTo>
                <a:lnTo>
                  <a:pt x="199060" y="292637"/>
                </a:lnTo>
                <a:lnTo>
                  <a:pt x="232179" y="277345"/>
                </a:lnTo>
                <a:lnTo>
                  <a:pt x="249837" y="255198"/>
                </a:lnTo>
                <a:lnTo>
                  <a:pt x="49889" y="255198"/>
                </a:lnTo>
                <a:lnTo>
                  <a:pt x="49889" y="165987"/>
                </a:lnTo>
                <a:lnTo>
                  <a:pt x="241718" y="165987"/>
                </a:lnTo>
                <a:lnTo>
                  <a:pt x="230119" y="154979"/>
                </a:lnTo>
                <a:lnTo>
                  <a:pt x="210752" y="146502"/>
                </a:lnTo>
                <a:lnTo>
                  <a:pt x="210752" y="133501"/>
                </a:lnTo>
                <a:lnTo>
                  <a:pt x="222770" y="124693"/>
                </a:lnTo>
                <a:lnTo>
                  <a:pt x="223757" y="123449"/>
                </a:lnTo>
                <a:lnTo>
                  <a:pt x="49889" y="123449"/>
                </a:lnTo>
                <a:lnTo>
                  <a:pt x="49889" y="42538"/>
                </a:lnTo>
                <a:lnTo>
                  <a:pt x="235837" y="42538"/>
                </a:lnTo>
                <a:lnTo>
                  <a:pt x="218083" y="19785"/>
                </a:lnTo>
                <a:lnTo>
                  <a:pt x="188445" y="5075"/>
                </a:lnTo>
                <a:lnTo>
                  <a:pt x="148399" y="0"/>
                </a:lnTo>
                <a:close/>
              </a:path>
              <a:path w="259715" h="297815">
                <a:moveTo>
                  <a:pt x="241718" y="165987"/>
                </a:moveTo>
                <a:lnTo>
                  <a:pt x="150791" y="165987"/>
                </a:lnTo>
                <a:lnTo>
                  <a:pt x="178151" y="169434"/>
                </a:lnTo>
                <a:lnTo>
                  <a:pt x="196116" y="178921"/>
                </a:lnTo>
                <a:lnTo>
                  <a:pt x="205960" y="193171"/>
                </a:lnTo>
                <a:lnTo>
                  <a:pt x="208958" y="210907"/>
                </a:lnTo>
                <a:lnTo>
                  <a:pt x="205960" y="228544"/>
                </a:lnTo>
                <a:lnTo>
                  <a:pt x="196116" y="242579"/>
                </a:lnTo>
                <a:lnTo>
                  <a:pt x="178151" y="251850"/>
                </a:lnTo>
                <a:lnTo>
                  <a:pt x="150791" y="255198"/>
                </a:lnTo>
                <a:lnTo>
                  <a:pt x="249837" y="255198"/>
                </a:lnTo>
                <a:lnTo>
                  <a:pt x="252499" y="251850"/>
                </a:lnTo>
                <a:lnTo>
                  <a:pt x="259404" y="216196"/>
                </a:lnTo>
                <a:lnTo>
                  <a:pt x="255724" y="190112"/>
                </a:lnTo>
                <a:lnTo>
                  <a:pt x="245536" y="169611"/>
                </a:lnTo>
                <a:lnTo>
                  <a:pt x="241718" y="165987"/>
                </a:lnTo>
                <a:close/>
              </a:path>
              <a:path w="259715" h="297815">
                <a:moveTo>
                  <a:pt x="235837" y="42538"/>
                </a:moveTo>
                <a:lnTo>
                  <a:pt x="143646" y="42538"/>
                </a:lnTo>
                <a:lnTo>
                  <a:pt x="166538" y="45668"/>
                </a:lnTo>
                <a:lnTo>
                  <a:pt x="181578" y="54282"/>
                </a:lnTo>
                <a:lnTo>
                  <a:pt x="189825" y="67212"/>
                </a:lnTo>
                <a:lnTo>
                  <a:pt x="192339" y="83292"/>
                </a:lnTo>
                <a:lnTo>
                  <a:pt x="189825" y="98540"/>
                </a:lnTo>
                <a:lnTo>
                  <a:pt x="181578" y="111347"/>
                </a:lnTo>
                <a:lnTo>
                  <a:pt x="166538" y="120165"/>
                </a:lnTo>
                <a:lnTo>
                  <a:pt x="143646" y="123449"/>
                </a:lnTo>
                <a:lnTo>
                  <a:pt x="223757" y="123449"/>
                </a:lnTo>
                <a:lnTo>
                  <a:pt x="233006" y="111790"/>
                </a:lnTo>
                <a:lnTo>
                  <a:pt x="240126" y="95123"/>
                </a:lnTo>
                <a:lnTo>
                  <a:pt x="242795" y="75024"/>
                </a:lnTo>
                <a:lnTo>
                  <a:pt x="236478" y="43359"/>
                </a:lnTo>
                <a:lnTo>
                  <a:pt x="235837" y="425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0137509" y="7007171"/>
            <a:ext cx="267335" cy="297815"/>
          </a:xfrm>
          <a:custGeom>
            <a:avLst/>
            <a:gdLst/>
            <a:ahLst/>
            <a:cxnLst/>
            <a:rect l="l" t="t" r="r" b="b"/>
            <a:pathLst>
              <a:path w="267334" h="297815">
                <a:moveTo>
                  <a:pt x="49291" y="0"/>
                </a:moveTo>
                <a:lnTo>
                  <a:pt x="0" y="0"/>
                </a:lnTo>
                <a:lnTo>
                  <a:pt x="0" y="297726"/>
                </a:lnTo>
                <a:lnTo>
                  <a:pt x="71261" y="297726"/>
                </a:lnTo>
                <a:lnTo>
                  <a:pt x="110297" y="230382"/>
                </a:lnTo>
                <a:lnTo>
                  <a:pt x="49291" y="230382"/>
                </a:lnTo>
                <a:lnTo>
                  <a:pt x="49291" y="0"/>
                </a:lnTo>
                <a:close/>
              </a:path>
              <a:path w="267334" h="297815">
                <a:moveTo>
                  <a:pt x="267126" y="67343"/>
                </a:moveTo>
                <a:lnTo>
                  <a:pt x="217866" y="67343"/>
                </a:lnTo>
                <a:lnTo>
                  <a:pt x="217866" y="297726"/>
                </a:lnTo>
                <a:lnTo>
                  <a:pt x="267126" y="297726"/>
                </a:lnTo>
                <a:lnTo>
                  <a:pt x="267126" y="67343"/>
                </a:lnTo>
                <a:close/>
              </a:path>
              <a:path w="267334" h="297815">
                <a:moveTo>
                  <a:pt x="267126" y="0"/>
                </a:moveTo>
                <a:lnTo>
                  <a:pt x="193535" y="0"/>
                </a:lnTo>
                <a:lnTo>
                  <a:pt x="62353" y="230382"/>
                </a:lnTo>
                <a:lnTo>
                  <a:pt x="110297" y="230382"/>
                </a:lnTo>
                <a:lnTo>
                  <a:pt x="204804" y="67343"/>
                </a:lnTo>
                <a:lnTo>
                  <a:pt x="267126" y="67343"/>
                </a:lnTo>
                <a:lnTo>
                  <a:pt x="267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0483681" y="6999492"/>
            <a:ext cx="271780" cy="313690"/>
          </a:xfrm>
          <a:custGeom>
            <a:avLst/>
            <a:gdLst/>
            <a:ahLst/>
            <a:cxnLst/>
            <a:rect l="l" t="t" r="r" b="b"/>
            <a:pathLst>
              <a:path w="271779" h="313690">
                <a:moveTo>
                  <a:pt x="145399" y="0"/>
                </a:moveTo>
                <a:lnTo>
                  <a:pt x="94492" y="7660"/>
                </a:lnTo>
                <a:lnTo>
                  <a:pt x="53960" y="29243"/>
                </a:lnTo>
                <a:lnTo>
                  <a:pt x="24341" y="62647"/>
                </a:lnTo>
                <a:lnTo>
                  <a:pt x="6175" y="105774"/>
                </a:lnTo>
                <a:lnTo>
                  <a:pt x="0" y="156523"/>
                </a:lnTo>
                <a:lnTo>
                  <a:pt x="6175" y="206602"/>
                </a:lnTo>
                <a:lnTo>
                  <a:pt x="24341" y="249652"/>
                </a:lnTo>
                <a:lnTo>
                  <a:pt x="53960" y="283318"/>
                </a:lnTo>
                <a:lnTo>
                  <a:pt x="94492" y="305245"/>
                </a:lnTo>
                <a:lnTo>
                  <a:pt x="145399" y="313077"/>
                </a:lnTo>
                <a:lnTo>
                  <a:pt x="192784" y="306069"/>
                </a:lnTo>
                <a:lnTo>
                  <a:pt x="230148" y="286266"/>
                </a:lnTo>
                <a:lnTo>
                  <a:pt x="244665" y="269384"/>
                </a:lnTo>
                <a:lnTo>
                  <a:pt x="145399" y="269384"/>
                </a:lnTo>
                <a:lnTo>
                  <a:pt x="102269" y="259961"/>
                </a:lnTo>
                <a:lnTo>
                  <a:pt x="72772" y="234754"/>
                </a:lnTo>
                <a:lnTo>
                  <a:pt x="55851" y="198358"/>
                </a:lnTo>
                <a:lnTo>
                  <a:pt x="50445" y="155368"/>
                </a:lnTo>
                <a:lnTo>
                  <a:pt x="55767" y="112996"/>
                </a:lnTo>
                <a:lnTo>
                  <a:pt x="72548" y="77377"/>
                </a:lnTo>
                <a:lnTo>
                  <a:pt x="102017" y="52834"/>
                </a:lnTo>
                <a:lnTo>
                  <a:pt x="145399" y="43692"/>
                </a:lnTo>
                <a:lnTo>
                  <a:pt x="245249" y="43692"/>
                </a:lnTo>
                <a:lnTo>
                  <a:pt x="230372" y="26347"/>
                </a:lnTo>
                <a:lnTo>
                  <a:pt x="193428" y="6946"/>
                </a:lnTo>
                <a:lnTo>
                  <a:pt x="145399" y="0"/>
                </a:lnTo>
                <a:close/>
              </a:path>
              <a:path w="271779" h="313690">
                <a:moveTo>
                  <a:pt x="271271" y="215598"/>
                </a:moveTo>
                <a:lnTo>
                  <a:pt x="220815" y="215598"/>
                </a:lnTo>
                <a:lnTo>
                  <a:pt x="211775" y="237972"/>
                </a:lnTo>
                <a:lnTo>
                  <a:pt x="196232" y="254909"/>
                </a:lnTo>
                <a:lnTo>
                  <a:pt x="174126" y="265637"/>
                </a:lnTo>
                <a:lnTo>
                  <a:pt x="145399" y="269384"/>
                </a:lnTo>
                <a:lnTo>
                  <a:pt x="244665" y="269384"/>
                </a:lnTo>
                <a:lnTo>
                  <a:pt x="256605" y="255499"/>
                </a:lnTo>
                <a:lnTo>
                  <a:pt x="271271" y="215598"/>
                </a:lnTo>
                <a:close/>
              </a:path>
              <a:path w="271779" h="313690">
                <a:moveTo>
                  <a:pt x="245249" y="43692"/>
                </a:moveTo>
                <a:lnTo>
                  <a:pt x="145399" y="43692"/>
                </a:lnTo>
                <a:lnTo>
                  <a:pt x="172854" y="47306"/>
                </a:lnTo>
                <a:lnTo>
                  <a:pt x="194013" y="57511"/>
                </a:lnTo>
                <a:lnTo>
                  <a:pt x="209270" y="73360"/>
                </a:lnTo>
                <a:lnTo>
                  <a:pt x="219021" y="93901"/>
                </a:lnTo>
                <a:lnTo>
                  <a:pt x="269477" y="93901"/>
                </a:lnTo>
                <a:lnTo>
                  <a:pt x="255848" y="56051"/>
                </a:lnTo>
                <a:lnTo>
                  <a:pt x="245249" y="43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0974689" y="6875422"/>
            <a:ext cx="363855" cy="437515"/>
          </a:xfrm>
          <a:custGeom>
            <a:avLst/>
            <a:gdLst/>
            <a:ahLst/>
            <a:cxnLst/>
            <a:rect l="l" t="t" r="r" b="b"/>
            <a:pathLst>
              <a:path w="363854" h="437515">
                <a:moveTo>
                  <a:pt x="56404" y="314861"/>
                </a:moveTo>
                <a:lnTo>
                  <a:pt x="0" y="314861"/>
                </a:lnTo>
                <a:lnTo>
                  <a:pt x="14921" y="355485"/>
                </a:lnTo>
                <a:lnTo>
                  <a:pt x="39944" y="389318"/>
                </a:lnTo>
                <a:lnTo>
                  <a:pt x="74259" y="415031"/>
                </a:lnTo>
                <a:lnTo>
                  <a:pt x="117204" y="431404"/>
                </a:lnTo>
                <a:lnTo>
                  <a:pt x="168018" y="437145"/>
                </a:lnTo>
                <a:lnTo>
                  <a:pt x="218454" y="431517"/>
                </a:lnTo>
                <a:lnTo>
                  <a:pt x="261756" y="415412"/>
                </a:lnTo>
                <a:lnTo>
                  <a:pt x="297696" y="389997"/>
                </a:lnTo>
                <a:lnTo>
                  <a:pt x="298269" y="389318"/>
                </a:lnTo>
                <a:lnTo>
                  <a:pt x="168018" y="389318"/>
                </a:lnTo>
                <a:lnTo>
                  <a:pt x="127708" y="384079"/>
                </a:lnTo>
                <a:lnTo>
                  <a:pt x="95297" y="369143"/>
                </a:lnTo>
                <a:lnTo>
                  <a:pt x="71343" y="345680"/>
                </a:lnTo>
                <a:lnTo>
                  <a:pt x="56404" y="314861"/>
                </a:lnTo>
                <a:close/>
              </a:path>
              <a:path w="363854" h="437515">
                <a:moveTo>
                  <a:pt x="298447" y="47858"/>
                </a:moveTo>
                <a:lnTo>
                  <a:pt x="168575" y="47858"/>
                </a:lnTo>
                <a:lnTo>
                  <a:pt x="216197" y="55223"/>
                </a:lnTo>
                <a:lnTo>
                  <a:pt x="253271" y="75602"/>
                </a:lnTo>
                <a:lnTo>
                  <a:pt x="280368" y="106414"/>
                </a:lnTo>
                <a:lnTo>
                  <a:pt x="298057" y="145083"/>
                </a:lnTo>
                <a:lnTo>
                  <a:pt x="306912" y="189030"/>
                </a:lnTo>
                <a:lnTo>
                  <a:pt x="108654" y="189030"/>
                </a:lnTo>
                <a:lnTo>
                  <a:pt x="108654" y="236300"/>
                </a:lnTo>
                <a:lnTo>
                  <a:pt x="307510" y="236300"/>
                </a:lnTo>
                <a:lnTo>
                  <a:pt x="300739" y="283739"/>
                </a:lnTo>
                <a:lnTo>
                  <a:pt x="283779" y="325628"/>
                </a:lnTo>
                <a:lnTo>
                  <a:pt x="256255" y="359100"/>
                </a:lnTo>
                <a:lnTo>
                  <a:pt x="217793" y="381285"/>
                </a:lnTo>
                <a:lnTo>
                  <a:pt x="168018" y="389318"/>
                </a:lnTo>
                <a:lnTo>
                  <a:pt x="298269" y="389318"/>
                </a:lnTo>
                <a:lnTo>
                  <a:pt x="326045" y="356438"/>
                </a:lnTo>
                <a:lnTo>
                  <a:pt x="346577" y="315904"/>
                </a:lnTo>
                <a:lnTo>
                  <a:pt x="359063" y="269562"/>
                </a:lnTo>
                <a:lnTo>
                  <a:pt x="363275" y="218577"/>
                </a:lnTo>
                <a:lnTo>
                  <a:pt x="359063" y="167411"/>
                </a:lnTo>
                <a:lnTo>
                  <a:pt x="346577" y="120996"/>
                </a:lnTo>
                <a:lnTo>
                  <a:pt x="326045" y="80470"/>
                </a:lnTo>
                <a:lnTo>
                  <a:pt x="298447" y="47858"/>
                </a:lnTo>
                <a:close/>
              </a:path>
              <a:path w="363854" h="437515">
                <a:moveTo>
                  <a:pt x="168018" y="0"/>
                </a:moveTo>
                <a:lnTo>
                  <a:pt x="120208" y="5114"/>
                </a:lnTo>
                <a:lnTo>
                  <a:pt x="79179" y="19927"/>
                </a:lnTo>
                <a:lnTo>
                  <a:pt x="45728" y="43645"/>
                </a:lnTo>
                <a:lnTo>
                  <a:pt x="20653" y="75472"/>
                </a:lnTo>
                <a:lnTo>
                  <a:pt x="4752" y="114613"/>
                </a:lnTo>
                <a:lnTo>
                  <a:pt x="61157" y="114613"/>
                </a:lnTo>
                <a:lnTo>
                  <a:pt x="76436" y="86237"/>
                </a:lnTo>
                <a:lnTo>
                  <a:pt x="98837" y="65284"/>
                </a:lnTo>
                <a:lnTo>
                  <a:pt x="129252" y="52306"/>
                </a:lnTo>
                <a:lnTo>
                  <a:pt x="168575" y="47858"/>
                </a:lnTo>
                <a:lnTo>
                  <a:pt x="298447" y="47858"/>
                </a:lnTo>
                <a:lnTo>
                  <a:pt x="297696" y="46970"/>
                </a:lnTo>
                <a:lnTo>
                  <a:pt x="261756" y="21633"/>
                </a:lnTo>
                <a:lnTo>
                  <a:pt x="218454" y="5598"/>
                </a:lnTo>
                <a:lnTo>
                  <a:pt x="1680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1419373" y="7007170"/>
            <a:ext cx="260985" cy="297815"/>
          </a:xfrm>
          <a:custGeom>
            <a:avLst/>
            <a:gdLst/>
            <a:ahLst/>
            <a:cxnLst/>
            <a:rect l="l" t="t" r="r" b="b"/>
            <a:pathLst>
              <a:path w="260984" h="297815">
                <a:moveTo>
                  <a:pt x="50487" y="0"/>
                </a:moveTo>
                <a:lnTo>
                  <a:pt x="0" y="0"/>
                </a:lnTo>
                <a:lnTo>
                  <a:pt x="0" y="297726"/>
                </a:lnTo>
                <a:lnTo>
                  <a:pt x="50487" y="297726"/>
                </a:lnTo>
                <a:lnTo>
                  <a:pt x="50487" y="166575"/>
                </a:lnTo>
                <a:lnTo>
                  <a:pt x="194956" y="166575"/>
                </a:lnTo>
                <a:lnTo>
                  <a:pt x="183431" y="143553"/>
                </a:lnTo>
                <a:lnTo>
                  <a:pt x="193947" y="122882"/>
                </a:lnTo>
                <a:lnTo>
                  <a:pt x="50487" y="122882"/>
                </a:lnTo>
                <a:lnTo>
                  <a:pt x="50487" y="0"/>
                </a:lnTo>
                <a:close/>
              </a:path>
              <a:path w="260984" h="297815">
                <a:moveTo>
                  <a:pt x="194956" y="166575"/>
                </a:moveTo>
                <a:lnTo>
                  <a:pt x="140089" y="166575"/>
                </a:lnTo>
                <a:lnTo>
                  <a:pt x="206597" y="297726"/>
                </a:lnTo>
                <a:lnTo>
                  <a:pt x="260610" y="297726"/>
                </a:lnTo>
                <a:lnTo>
                  <a:pt x="194956" y="166575"/>
                </a:lnTo>
                <a:close/>
              </a:path>
              <a:path w="260984" h="297815">
                <a:moveTo>
                  <a:pt x="256456" y="0"/>
                </a:moveTo>
                <a:lnTo>
                  <a:pt x="203608" y="0"/>
                </a:lnTo>
                <a:lnTo>
                  <a:pt x="141285" y="122882"/>
                </a:lnTo>
                <a:lnTo>
                  <a:pt x="193947" y="122882"/>
                </a:lnTo>
                <a:lnTo>
                  <a:pt x="256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1724597" y="6999492"/>
            <a:ext cx="271780" cy="313690"/>
          </a:xfrm>
          <a:custGeom>
            <a:avLst/>
            <a:gdLst/>
            <a:ahLst/>
            <a:cxnLst/>
            <a:rect l="l" t="t" r="r" b="b"/>
            <a:pathLst>
              <a:path w="271779" h="313690">
                <a:moveTo>
                  <a:pt x="145399" y="0"/>
                </a:moveTo>
                <a:lnTo>
                  <a:pt x="94492" y="7660"/>
                </a:lnTo>
                <a:lnTo>
                  <a:pt x="53960" y="29243"/>
                </a:lnTo>
                <a:lnTo>
                  <a:pt x="24341" y="62647"/>
                </a:lnTo>
                <a:lnTo>
                  <a:pt x="6175" y="105774"/>
                </a:lnTo>
                <a:lnTo>
                  <a:pt x="0" y="156523"/>
                </a:lnTo>
                <a:lnTo>
                  <a:pt x="6175" y="206602"/>
                </a:lnTo>
                <a:lnTo>
                  <a:pt x="24341" y="249652"/>
                </a:lnTo>
                <a:lnTo>
                  <a:pt x="53960" y="283318"/>
                </a:lnTo>
                <a:lnTo>
                  <a:pt x="94492" y="305245"/>
                </a:lnTo>
                <a:lnTo>
                  <a:pt x="145399" y="313077"/>
                </a:lnTo>
                <a:lnTo>
                  <a:pt x="192784" y="306069"/>
                </a:lnTo>
                <a:lnTo>
                  <a:pt x="230148" y="286266"/>
                </a:lnTo>
                <a:lnTo>
                  <a:pt x="244665" y="269384"/>
                </a:lnTo>
                <a:lnTo>
                  <a:pt x="145399" y="269384"/>
                </a:lnTo>
                <a:lnTo>
                  <a:pt x="102269" y="259961"/>
                </a:lnTo>
                <a:lnTo>
                  <a:pt x="72772" y="234754"/>
                </a:lnTo>
                <a:lnTo>
                  <a:pt x="55851" y="198358"/>
                </a:lnTo>
                <a:lnTo>
                  <a:pt x="50445" y="155368"/>
                </a:lnTo>
                <a:lnTo>
                  <a:pt x="55767" y="112996"/>
                </a:lnTo>
                <a:lnTo>
                  <a:pt x="72548" y="77377"/>
                </a:lnTo>
                <a:lnTo>
                  <a:pt x="102017" y="52834"/>
                </a:lnTo>
                <a:lnTo>
                  <a:pt x="145399" y="43692"/>
                </a:lnTo>
                <a:lnTo>
                  <a:pt x="245241" y="43692"/>
                </a:lnTo>
                <a:lnTo>
                  <a:pt x="230360" y="26347"/>
                </a:lnTo>
                <a:lnTo>
                  <a:pt x="193415" y="6946"/>
                </a:lnTo>
                <a:lnTo>
                  <a:pt x="145399" y="0"/>
                </a:lnTo>
                <a:close/>
              </a:path>
              <a:path w="271779" h="313690">
                <a:moveTo>
                  <a:pt x="271271" y="215598"/>
                </a:moveTo>
                <a:lnTo>
                  <a:pt x="220815" y="215598"/>
                </a:lnTo>
                <a:lnTo>
                  <a:pt x="211775" y="237972"/>
                </a:lnTo>
                <a:lnTo>
                  <a:pt x="196232" y="254909"/>
                </a:lnTo>
                <a:lnTo>
                  <a:pt x="174126" y="265637"/>
                </a:lnTo>
                <a:lnTo>
                  <a:pt x="145399" y="269384"/>
                </a:lnTo>
                <a:lnTo>
                  <a:pt x="244665" y="269384"/>
                </a:lnTo>
                <a:lnTo>
                  <a:pt x="256605" y="255499"/>
                </a:lnTo>
                <a:lnTo>
                  <a:pt x="271271" y="215598"/>
                </a:lnTo>
                <a:close/>
              </a:path>
              <a:path w="271779" h="313690">
                <a:moveTo>
                  <a:pt x="245241" y="43692"/>
                </a:moveTo>
                <a:lnTo>
                  <a:pt x="145399" y="43692"/>
                </a:lnTo>
                <a:lnTo>
                  <a:pt x="172854" y="47306"/>
                </a:lnTo>
                <a:lnTo>
                  <a:pt x="194013" y="57511"/>
                </a:lnTo>
                <a:lnTo>
                  <a:pt x="209270" y="73360"/>
                </a:lnTo>
                <a:lnTo>
                  <a:pt x="219021" y="93901"/>
                </a:lnTo>
                <a:lnTo>
                  <a:pt x="269477" y="93901"/>
                </a:lnTo>
                <a:lnTo>
                  <a:pt x="255844" y="56051"/>
                </a:lnTo>
                <a:lnTo>
                  <a:pt x="245241" y="43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2096567" y="7050898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504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2071323" y="7029308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167" y="0"/>
                </a:lnTo>
              </a:path>
            </a:pathLst>
          </a:custGeom>
          <a:ln w="431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2310263" y="7050864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4">
                <a:moveTo>
                  <a:pt x="0" y="0"/>
                </a:moveTo>
                <a:lnTo>
                  <a:pt x="0" y="254033"/>
                </a:lnTo>
              </a:path>
            </a:pathLst>
          </a:custGeom>
          <a:ln w="504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2432911" y="6999498"/>
            <a:ext cx="286385" cy="424180"/>
          </a:xfrm>
          <a:custGeom>
            <a:avLst/>
            <a:gdLst/>
            <a:ahLst/>
            <a:cxnLst/>
            <a:rect l="l" t="t" r="r" b="b"/>
            <a:pathLst>
              <a:path w="286384" h="424179">
                <a:moveTo>
                  <a:pt x="48693" y="7670"/>
                </a:moveTo>
                <a:lnTo>
                  <a:pt x="0" y="7670"/>
                </a:lnTo>
                <a:lnTo>
                  <a:pt x="0" y="423557"/>
                </a:lnTo>
                <a:lnTo>
                  <a:pt x="50487" y="423557"/>
                </a:lnTo>
                <a:lnTo>
                  <a:pt x="50487" y="273518"/>
                </a:lnTo>
                <a:lnTo>
                  <a:pt x="245086" y="273518"/>
                </a:lnTo>
                <a:lnTo>
                  <a:pt x="248421" y="269384"/>
                </a:lnTo>
                <a:lnTo>
                  <a:pt x="143646" y="269384"/>
                </a:lnTo>
                <a:lnTo>
                  <a:pt x="100955" y="259977"/>
                </a:lnTo>
                <a:lnTo>
                  <a:pt x="71842" y="234893"/>
                </a:lnTo>
                <a:lnTo>
                  <a:pt x="55191" y="198836"/>
                </a:lnTo>
                <a:lnTo>
                  <a:pt x="49889" y="156512"/>
                </a:lnTo>
                <a:lnTo>
                  <a:pt x="55191" y="114214"/>
                </a:lnTo>
                <a:lnTo>
                  <a:pt x="71842" y="78174"/>
                </a:lnTo>
                <a:lnTo>
                  <a:pt x="100955" y="53097"/>
                </a:lnTo>
                <a:lnTo>
                  <a:pt x="143646" y="43692"/>
                </a:lnTo>
                <a:lnTo>
                  <a:pt x="247937" y="43692"/>
                </a:lnTo>
                <a:lnTo>
                  <a:pt x="244627" y="39558"/>
                </a:lnTo>
                <a:lnTo>
                  <a:pt x="48693" y="39558"/>
                </a:lnTo>
                <a:lnTo>
                  <a:pt x="48693" y="7670"/>
                </a:lnTo>
                <a:close/>
              </a:path>
              <a:path w="286384" h="424179">
                <a:moveTo>
                  <a:pt x="245086" y="273518"/>
                </a:moveTo>
                <a:lnTo>
                  <a:pt x="63518" y="273518"/>
                </a:lnTo>
                <a:lnTo>
                  <a:pt x="77898" y="288672"/>
                </a:lnTo>
                <a:lnTo>
                  <a:pt x="97445" y="301274"/>
                </a:lnTo>
                <a:lnTo>
                  <a:pt x="122888" y="309887"/>
                </a:lnTo>
                <a:lnTo>
                  <a:pt x="154956" y="313077"/>
                </a:lnTo>
                <a:lnTo>
                  <a:pt x="200274" y="305416"/>
                </a:lnTo>
                <a:lnTo>
                  <a:pt x="236767" y="283831"/>
                </a:lnTo>
                <a:lnTo>
                  <a:pt x="245086" y="273518"/>
                </a:lnTo>
                <a:close/>
              </a:path>
              <a:path w="286384" h="424179">
                <a:moveTo>
                  <a:pt x="247937" y="43692"/>
                </a:moveTo>
                <a:lnTo>
                  <a:pt x="143646" y="43692"/>
                </a:lnTo>
                <a:lnTo>
                  <a:pt x="183323" y="52019"/>
                </a:lnTo>
                <a:lnTo>
                  <a:pt x="212149" y="75297"/>
                </a:lnTo>
                <a:lnTo>
                  <a:pt x="229733" y="110978"/>
                </a:lnTo>
                <a:lnTo>
                  <a:pt x="235681" y="156512"/>
                </a:lnTo>
                <a:lnTo>
                  <a:pt x="229733" y="202076"/>
                </a:lnTo>
                <a:lnTo>
                  <a:pt x="212149" y="237773"/>
                </a:lnTo>
                <a:lnTo>
                  <a:pt x="183323" y="261057"/>
                </a:lnTo>
                <a:lnTo>
                  <a:pt x="143646" y="269384"/>
                </a:lnTo>
                <a:lnTo>
                  <a:pt x="248421" y="269384"/>
                </a:lnTo>
                <a:lnTo>
                  <a:pt x="263718" y="250421"/>
                </a:lnTo>
                <a:lnTo>
                  <a:pt x="280414" y="207282"/>
                </a:lnTo>
                <a:lnTo>
                  <a:pt x="286138" y="156512"/>
                </a:lnTo>
                <a:lnTo>
                  <a:pt x="280414" y="106437"/>
                </a:lnTo>
                <a:lnTo>
                  <a:pt x="263718" y="63398"/>
                </a:lnTo>
                <a:lnTo>
                  <a:pt x="247937" y="43692"/>
                </a:lnTo>
                <a:close/>
              </a:path>
              <a:path w="286384" h="424179">
                <a:moveTo>
                  <a:pt x="154956" y="0"/>
                </a:moveTo>
                <a:lnTo>
                  <a:pt x="122692" y="3272"/>
                </a:lnTo>
                <a:lnTo>
                  <a:pt x="96776" y="12023"/>
                </a:lnTo>
                <a:lnTo>
                  <a:pt x="76650" y="24652"/>
                </a:lnTo>
                <a:lnTo>
                  <a:pt x="61755" y="39558"/>
                </a:lnTo>
                <a:lnTo>
                  <a:pt x="244627" y="39558"/>
                </a:lnTo>
                <a:lnTo>
                  <a:pt x="236767" y="29744"/>
                </a:lnTo>
                <a:lnTo>
                  <a:pt x="200274" y="7827"/>
                </a:lnTo>
                <a:lnTo>
                  <a:pt x="154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2779681" y="6999499"/>
            <a:ext cx="278130" cy="313690"/>
          </a:xfrm>
          <a:custGeom>
            <a:avLst/>
            <a:gdLst/>
            <a:ahLst/>
            <a:cxnLst/>
            <a:rect l="l" t="t" r="r" b="b"/>
            <a:pathLst>
              <a:path w="278130" h="313690">
                <a:moveTo>
                  <a:pt x="144244" y="0"/>
                </a:moveTo>
                <a:lnTo>
                  <a:pt x="94360" y="7181"/>
                </a:lnTo>
                <a:lnTo>
                  <a:pt x="54227" y="27688"/>
                </a:lnTo>
                <a:lnTo>
                  <a:pt x="24612" y="59961"/>
                </a:lnTo>
                <a:lnTo>
                  <a:pt x="6280" y="102443"/>
                </a:lnTo>
                <a:lnTo>
                  <a:pt x="0" y="153574"/>
                </a:lnTo>
                <a:lnTo>
                  <a:pt x="6175" y="205318"/>
                </a:lnTo>
                <a:lnTo>
                  <a:pt x="24342" y="249269"/>
                </a:lnTo>
                <a:lnTo>
                  <a:pt x="53962" y="283299"/>
                </a:lnTo>
                <a:lnTo>
                  <a:pt x="94497" y="305278"/>
                </a:lnTo>
                <a:lnTo>
                  <a:pt x="145409" y="313077"/>
                </a:lnTo>
                <a:lnTo>
                  <a:pt x="195232" y="306190"/>
                </a:lnTo>
                <a:lnTo>
                  <a:pt x="233198" y="287229"/>
                </a:lnTo>
                <a:lnTo>
                  <a:pt x="249390" y="269374"/>
                </a:lnTo>
                <a:lnTo>
                  <a:pt x="145409" y="269374"/>
                </a:lnTo>
                <a:lnTo>
                  <a:pt x="104691" y="261620"/>
                </a:lnTo>
                <a:lnTo>
                  <a:pt x="75158" y="239245"/>
                </a:lnTo>
                <a:lnTo>
                  <a:pt x="56860" y="203580"/>
                </a:lnTo>
                <a:lnTo>
                  <a:pt x="49847" y="155956"/>
                </a:lnTo>
                <a:lnTo>
                  <a:pt x="277787" y="155956"/>
                </a:lnTo>
                <a:lnTo>
                  <a:pt x="277787" y="138821"/>
                </a:lnTo>
                <a:lnTo>
                  <a:pt x="274274" y="114016"/>
                </a:lnTo>
                <a:lnTo>
                  <a:pt x="52806" y="114016"/>
                </a:lnTo>
                <a:lnTo>
                  <a:pt x="62073" y="87078"/>
                </a:lnTo>
                <a:lnTo>
                  <a:pt x="80127" y="64677"/>
                </a:lnTo>
                <a:lnTo>
                  <a:pt x="107082" y="49364"/>
                </a:lnTo>
                <a:lnTo>
                  <a:pt x="143048" y="43692"/>
                </a:lnTo>
                <a:lnTo>
                  <a:pt x="242997" y="43692"/>
                </a:lnTo>
                <a:lnTo>
                  <a:pt x="229202" y="27762"/>
                </a:lnTo>
                <a:lnTo>
                  <a:pt x="192154" y="7403"/>
                </a:lnTo>
                <a:lnTo>
                  <a:pt x="144244" y="0"/>
                </a:lnTo>
                <a:close/>
              </a:path>
              <a:path w="278130" h="313690">
                <a:moveTo>
                  <a:pt x="272436" y="223299"/>
                </a:moveTo>
                <a:lnTo>
                  <a:pt x="221382" y="223299"/>
                </a:lnTo>
                <a:lnTo>
                  <a:pt x="211678" y="242459"/>
                </a:lnTo>
                <a:lnTo>
                  <a:pt x="195856" y="256969"/>
                </a:lnTo>
                <a:lnTo>
                  <a:pt x="173803" y="266162"/>
                </a:lnTo>
                <a:lnTo>
                  <a:pt x="145409" y="269374"/>
                </a:lnTo>
                <a:lnTo>
                  <a:pt x="249390" y="269374"/>
                </a:lnTo>
                <a:lnTo>
                  <a:pt x="259026" y="258748"/>
                </a:lnTo>
                <a:lnTo>
                  <a:pt x="272436" y="223299"/>
                </a:lnTo>
                <a:close/>
              </a:path>
              <a:path w="278130" h="313690">
                <a:moveTo>
                  <a:pt x="242997" y="43692"/>
                </a:moveTo>
                <a:lnTo>
                  <a:pt x="143048" y="43692"/>
                </a:lnTo>
                <a:lnTo>
                  <a:pt x="176802" y="49364"/>
                </a:lnTo>
                <a:lnTo>
                  <a:pt x="202100" y="64677"/>
                </a:lnTo>
                <a:lnTo>
                  <a:pt x="218493" y="87078"/>
                </a:lnTo>
                <a:lnTo>
                  <a:pt x="225537" y="114016"/>
                </a:lnTo>
                <a:lnTo>
                  <a:pt x="274274" y="114016"/>
                </a:lnTo>
                <a:lnTo>
                  <a:pt x="271758" y="96247"/>
                </a:lnTo>
                <a:lnTo>
                  <a:pt x="255650" y="58302"/>
                </a:lnTo>
                <a:lnTo>
                  <a:pt x="242997" y="43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3117507" y="6999492"/>
            <a:ext cx="271780" cy="313690"/>
          </a:xfrm>
          <a:custGeom>
            <a:avLst/>
            <a:gdLst/>
            <a:ahLst/>
            <a:cxnLst/>
            <a:rect l="l" t="t" r="r" b="b"/>
            <a:pathLst>
              <a:path w="271780" h="313690">
                <a:moveTo>
                  <a:pt x="145399" y="0"/>
                </a:moveTo>
                <a:lnTo>
                  <a:pt x="94492" y="7660"/>
                </a:lnTo>
                <a:lnTo>
                  <a:pt x="53960" y="29243"/>
                </a:lnTo>
                <a:lnTo>
                  <a:pt x="24341" y="62647"/>
                </a:lnTo>
                <a:lnTo>
                  <a:pt x="6175" y="105774"/>
                </a:lnTo>
                <a:lnTo>
                  <a:pt x="0" y="156523"/>
                </a:lnTo>
                <a:lnTo>
                  <a:pt x="6175" y="206602"/>
                </a:lnTo>
                <a:lnTo>
                  <a:pt x="24341" y="249652"/>
                </a:lnTo>
                <a:lnTo>
                  <a:pt x="53960" y="283318"/>
                </a:lnTo>
                <a:lnTo>
                  <a:pt x="94492" y="305245"/>
                </a:lnTo>
                <a:lnTo>
                  <a:pt x="145399" y="313077"/>
                </a:lnTo>
                <a:lnTo>
                  <a:pt x="192784" y="306069"/>
                </a:lnTo>
                <a:lnTo>
                  <a:pt x="230148" y="286266"/>
                </a:lnTo>
                <a:lnTo>
                  <a:pt x="244665" y="269384"/>
                </a:lnTo>
                <a:lnTo>
                  <a:pt x="145399" y="269384"/>
                </a:lnTo>
                <a:lnTo>
                  <a:pt x="102269" y="259961"/>
                </a:lnTo>
                <a:lnTo>
                  <a:pt x="72772" y="234754"/>
                </a:lnTo>
                <a:lnTo>
                  <a:pt x="55851" y="198358"/>
                </a:lnTo>
                <a:lnTo>
                  <a:pt x="50445" y="155368"/>
                </a:lnTo>
                <a:lnTo>
                  <a:pt x="55767" y="112996"/>
                </a:lnTo>
                <a:lnTo>
                  <a:pt x="72548" y="77377"/>
                </a:lnTo>
                <a:lnTo>
                  <a:pt x="102017" y="52834"/>
                </a:lnTo>
                <a:lnTo>
                  <a:pt x="145399" y="43692"/>
                </a:lnTo>
                <a:lnTo>
                  <a:pt x="245237" y="43692"/>
                </a:lnTo>
                <a:lnTo>
                  <a:pt x="230356" y="26347"/>
                </a:lnTo>
                <a:lnTo>
                  <a:pt x="193414" y="6946"/>
                </a:lnTo>
                <a:lnTo>
                  <a:pt x="145399" y="0"/>
                </a:lnTo>
                <a:close/>
              </a:path>
              <a:path w="271780" h="313690">
                <a:moveTo>
                  <a:pt x="271271" y="215598"/>
                </a:moveTo>
                <a:lnTo>
                  <a:pt x="220815" y="215598"/>
                </a:lnTo>
                <a:lnTo>
                  <a:pt x="211775" y="237972"/>
                </a:lnTo>
                <a:lnTo>
                  <a:pt x="196232" y="254909"/>
                </a:lnTo>
                <a:lnTo>
                  <a:pt x="174126" y="265637"/>
                </a:lnTo>
                <a:lnTo>
                  <a:pt x="145399" y="269384"/>
                </a:lnTo>
                <a:lnTo>
                  <a:pt x="244665" y="269384"/>
                </a:lnTo>
                <a:lnTo>
                  <a:pt x="256605" y="255499"/>
                </a:lnTo>
                <a:lnTo>
                  <a:pt x="271271" y="215598"/>
                </a:lnTo>
                <a:close/>
              </a:path>
              <a:path w="271780" h="313690">
                <a:moveTo>
                  <a:pt x="245237" y="43692"/>
                </a:moveTo>
                <a:lnTo>
                  <a:pt x="145399" y="43692"/>
                </a:lnTo>
                <a:lnTo>
                  <a:pt x="172854" y="47306"/>
                </a:lnTo>
                <a:lnTo>
                  <a:pt x="194013" y="57511"/>
                </a:lnTo>
                <a:lnTo>
                  <a:pt x="209270" y="73360"/>
                </a:lnTo>
                <a:lnTo>
                  <a:pt x="219021" y="93901"/>
                </a:lnTo>
                <a:lnTo>
                  <a:pt x="269477" y="93901"/>
                </a:lnTo>
                <a:lnTo>
                  <a:pt x="255840" y="56051"/>
                </a:lnTo>
                <a:lnTo>
                  <a:pt x="245237" y="43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3445859" y="6999492"/>
            <a:ext cx="271780" cy="313690"/>
          </a:xfrm>
          <a:custGeom>
            <a:avLst/>
            <a:gdLst/>
            <a:ahLst/>
            <a:cxnLst/>
            <a:rect l="l" t="t" r="r" b="b"/>
            <a:pathLst>
              <a:path w="271780" h="313690">
                <a:moveTo>
                  <a:pt x="145399" y="0"/>
                </a:moveTo>
                <a:lnTo>
                  <a:pt x="94492" y="7660"/>
                </a:lnTo>
                <a:lnTo>
                  <a:pt x="53960" y="29243"/>
                </a:lnTo>
                <a:lnTo>
                  <a:pt x="24341" y="62647"/>
                </a:lnTo>
                <a:lnTo>
                  <a:pt x="6175" y="105774"/>
                </a:lnTo>
                <a:lnTo>
                  <a:pt x="0" y="156523"/>
                </a:lnTo>
                <a:lnTo>
                  <a:pt x="6175" y="206602"/>
                </a:lnTo>
                <a:lnTo>
                  <a:pt x="24341" y="249652"/>
                </a:lnTo>
                <a:lnTo>
                  <a:pt x="53960" y="283318"/>
                </a:lnTo>
                <a:lnTo>
                  <a:pt x="94492" y="305245"/>
                </a:lnTo>
                <a:lnTo>
                  <a:pt x="145399" y="313077"/>
                </a:lnTo>
                <a:lnTo>
                  <a:pt x="192784" y="306069"/>
                </a:lnTo>
                <a:lnTo>
                  <a:pt x="230148" y="286266"/>
                </a:lnTo>
                <a:lnTo>
                  <a:pt x="244665" y="269384"/>
                </a:lnTo>
                <a:lnTo>
                  <a:pt x="145399" y="269384"/>
                </a:lnTo>
                <a:lnTo>
                  <a:pt x="102269" y="259961"/>
                </a:lnTo>
                <a:lnTo>
                  <a:pt x="72772" y="234754"/>
                </a:lnTo>
                <a:lnTo>
                  <a:pt x="55851" y="198358"/>
                </a:lnTo>
                <a:lnTo>
                  <a:pt x="50445" y="155368"/>
                </a:lnTo>
                <a:lnTo>
                  <a:pt x="55767" y="112996"/>
                </a:lnTo>
                <a:lnTo>
                  <a:pt x="72548" y="77377"/>
                </a:lnTo>
                <a:lnTo>
                  <a:pt x="102017" y="52834"/>
                </a:lnTo>
                <a:lnTo>
                  <a:pt x="145399" y="43692"/>
                </a:lnTo>
                <a:lnTo>
                  <a:pt x="245249" y="43692"/>
                </a:lnTo>
                <a:lnTo>
                  <a:pt x="230372" y="26347"/>
                </a:lnTo>
                <a:lnTo>
                  <a:pt x="193428" y="6946"/>
                </a:lnTo>
                <a:lnTo>
                  <a:pt x="145399" y="0"/>
                </a:lnTo>
                <a:close/>
              </a:path>
              <a:path w="271780" h="313690">
                <a:moveTo>
                  <a:pt x="271271" y="215598"/>
                </a:moveTo>
                <a:lnTo>
                  <a:pt x="220815" y="215598"/>
                </a:lnTo>
                <a:lnTo>
                  <a:pt x="211775" y="237972"/>
                </a:lnTo>
                <a:lnTo>
                  <a:pt x="196232" y="254909"/>
                </a:lnTo>
                <a:lnTo>
                  <a:pt x="174126" y="265637"/>
                </a:lnTo>
                <a:lnTo>
                  <a:pt x="145399" y="269384"/>
                </a:lnTo>
                <a:lnTo>
                  <a:pt x="244665" y="269384"/>
                </a:lnTo>
                <a:lnTo>
                  <a:pt x="256605" y="255499"/>
                </a:lnTo>
                <a:lnTo>
                  <a:pt x="271271" y="215598"/>
                </a:lnTo>
                <a:close/>
              </a:path>
              <a:path w="271780" h="313690">
                <a:moveTo>
                  <a:pt x="245249" y="43692"/>
                </a:moveTo>
                <a:lnTo>
                  <a:pt x="145399" y="43692"/>
                </a:lnTo>
                <a:lnTo>
                  <a:pt x="172854" y="47306"/>
                </a:lnTo>
                <a:lnTo>
                  <a:pt x="194013" y="57511"/>
                </a:lnTo>
                <a:lnTo>
                  <a:pt x="209270" y="73360"/>
                </a:lnTo>
                <a:lnTo>
                  <a:pt x="219021" y="93901"/>
                </a:lnTo>
                <a:lnTo>
                  <a:pt x="269477" y="93901"/>
                </a:lnTo>
                <a:lnTo>
                  <a:pt x="255848" y="56051"/>
                </a:lnTo>
                <a:lnTo>
                  <a:pt x="245249" y="43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260849" y="794429"/>
            <a:ext cx="5587774" cy="6388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rgbClr val="808285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5484" y="11384011"/>
            <a:ext cx="1035685" cy="266065"/>
          </a:xfrm>
          <a:custGeom>
            <a:avLst/>
            <a:gdLst/>
            <a:ahLst/>
            <a:cxnLst/>
            <a:rect l="l" t="t" r="r" b="b"/>
            <a:pathLst>
              <a:path w="1035685" h="266065">
                <a:moveTo>
                  <a:pt x="136089" y="0"/>
                </a:moveTo>
                <a:lnTo>
                  <a:pt x="70952" y="0"/>
                </a:lnTo>
                <a:lnTo>
                  <a:pt x="0" y="266054"/>
                </a:lnTo>
                <a:lnTo>
                  <a:pt x="65219" y="266054"/>
                </a:lnTo>
                <a:lnTo>
                  <a:pt x="136089" y="0"/>
                </a:lnTo>
                <a:close/>
              </a:path>
              <a:path w="1035685" h="266065">
                <a:moveTo>
                  <a:pt x="357739" y="0"/>
                </a:moveTo>
                <a:lnTo>
                  <a:pt x="274498" y="0"/>
                </a:lnTo>
                <a:lnTo>
                  <a:pt x="167626" y="84828"/>
                </a:lnTo>
                <a:lnTo>
                  <a:pt x="114840" y="126727"/>
                </a:lnTo>
                <a:lnTo>
                  <a:pt x="216227" y="266054"/>
                </a:lnTo>
                <a:lnTo>
                  <a:pt x="299468" y="266054"/>
                </a:lnTo>
                <a:lnTo>
                  <a:pt x="198082" y="126707"/>
                </a:lnTo>
                <a:lnTo>
                  <a:pt x="357739" y="0"/>
                </a:lnTo>
                <a:close/>
              </a:path>
              <a:path w="1035685" h="266065">
                <a:moveTo>
                  <a:pt x="674466" y="0"/>
                </a:moveTo>
                <a:lnTo>
                  <a:pt x="448073" y="0"/>
                </a:lnTo>
                <a:lnTo>
                  <a:pt x="433139" y="1398"/>
                </a:lnTo>
                <a:lnTo>
                  <a:pt x="388225" y="22444"/>
                </a:lnTo>
                <a:lnTo>
                  <a:pt x="356654" y="62031"/>
                </a:lnTo>
                <a:lnTo>
                  <a:pt x="321139" y="190277"/>
                </a:lnTo>
                <a:lnTo>
                  <a:pt x="318643" y="204752"/>
                </a:lnTo>
                <a:lnTo>
                  <a:pt x="319035" y="218800"/>
                </a:lnTo>
                <a:lnTo>
                  <a:pt x="338113" y="253597"/>
                </a:lnTo>
                <a:lnTo>
                  <a:pt x="376235" y="266054"/>
                </a:lnTo>
                <a:lnTo>
                  <a:pt x="603494" y="266054"/>
                </a:lnTo>
                <a:lnTo>
                  <a:pt x="619340" y="206762"/>
                </a:lnTo>
                <a:lnTo>
                  <a:pt x="394081" y="206762"/>
                </a:lnTo>
                <a:lnTo>
                  <a:pt x="390318" y="205164"/>
                </a:lnTo>
                <a:lnTo>
                  <a:pt x="387916" y="201948"/>
                </a:lnTo>
                <a:lnTo>
                  <a:pt x="385658" y="198680"/>
                </a:lnTo>
                <a:lnTo>
                  <a:pt x="385091" y="194504"/>
                </a:lnTo>
                <a:lnTo>
                  <a:pt x="386194" y="190267"/>
                </a:lnTo>
                <a:lnTo>
                  <a:pt x="416532" y="76612"/>
                </a:lnTo>
                <a:lnTo>
                  <a:pt x="417608" y="72405"/>
                </a:lnTo>
                <a:lnTo>
                  <a:pt x="420598" y="67869"/>
                </a:lnTo>
                <a:lnTo>
                  <a:pt x="429320" y="60920"/>
                </a:lnTo>
                <a:lnTo>
                  <a:pt x="434227" y="59240"/>
                </a:lnTo>
                <a:lnTo>
                  <a:pt x="658661" y="59240"/>
                </a:lnTo>
                <a:lnTo>
                  <a:pt x="674466" y="0"/>
                </a:lnTo>
                <a:close/>
              </a:path>
              <a:path w="1035685" h="266065">
                <a:moveTo>
                  <a:pt x="904364" y="206824"/>
                </a:moveTo>
                <a:lnTo>
                  <a:pt x="658610" y="206824"/>
                </a:lnTo>
                <a:lnTo>
                  <a:pt x="642929" y="266054"/>
                </a:lnTo>
                <a:lnTo>
                  <a:pt x="828484" y="266054"/>
                </a:lnTo>
                <a:lnTo>
                  <a:pt x="904550" y="218144"/>
                </a:lnTo>
                <a:lnTo>
                  <a:pt x="906849" y="216753"/>
                </a:lnTo>
                <a:lnTo>
                  <a:pt x="907725" y="213340"/>
                </a:lnTo>
                <a:lnTo>
                  <a:pt x="905808" y="208742"/>
                </a:lnTo>
                <a:lnTo>
                  <a:pt x="904364" y="206824"/>
                </a:lnTo>
                <a:close/>
              </a:path>
              <a:path w="1035685" h="266065">
                <a:moveTo>
                  <a:pt x="1008834" y="103458"/>
                </a:moveTo>
                <a:lnTo>
                  <a:pt x="685972" y="103458"/>
                </a:lnTo>
                <a:lnTo>
                  <a:pt x="670322" y="162595"/>
                </a:lnTo>
                <a:lnTo>
                  <a:pt x="993523" y="162595"/>
                </a:lnTo>
                <a:lnTo>
                  <a:pt x="1035237" y="136357"/>
                </a:lnTo>
                <a:lnTo>
                  <a:pt x="1008834" y="103458"/>
                </a:lnTo>
                <a:close/>
              </a:path>
              <a:path w="1035685" h="266065">
                <a:moveTo>
                  <a:pt x="167596" y="84767"/>
                </a:moveTo>
                <a:close/>
              </a:path>
              <a:path w="1035685" h="266065">
                <a:moveTo>
                  <a:pt x="925871" y="0"/>
                </a:moveTo>
                <a:lnTo>
                  <a:pt x="713365" y="0"/>
                </a:lnTo>
                <a:lnTo>
                  <a:pt x="697684" y="59240"/>
                </a:lnTo>
                <a:lnTo>
                  <a:pt x="964254" y="59240"/>
                </a:lnTo>
                <a:lnTo>
                  <a:pt x="966141" y="59002"/>
                </a:lnTo>
                <a:lnTo>
                  <a:pt x="968914" y="55126"/>
                </a:lnTo>
                <a:lnTo>
                  <a:pt x="968295" y="53033"/>
                </a:lnTo>
                <a:lnTo>
                  <a:pt x="966759" y="50951"/>
                </a:lnTo>
                <a:lnTo>
                  <a:pt x="925871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7220" y="4955436"/>
            <a:ext cx="9809659" cy="85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1" i="0">
                <a:solidFill>
                  <a:srgbClr val="F479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3570" y="2455291"/>
            <a:ext cx="16936959" cy="7708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1314938"/>
            <a:ext cx="6433312" cy="608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1314938"/>
            <a:ext cx="4623943" cy="608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487495" y="11517362"/>
            <a:ext cx="127000" cy="172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rgbClr val="808285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65" dirty="0"/>
              <a:t>‹#›</a:t>
            </a:fld>
            <a:endParaRPr spc="6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224463" y="8521700"/>
            <a:ext cx="7642875" cy="24513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900" spc="-15" dirty="0" err="1">
                <a:solidFill>
                  <a:srgbClr val="FFFFFF"/>
                </a:solidFill>
                <a:latin typeface="Century Gothic"/>
                <a:cs typeface="Century Gothic"/>
              </a:rPr>
              <a:t>Складские</a:t>
            </a:r>
            <a:r>
              <a:rPr sz="39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00" spc="125" dirty="0" err="1">
                <a:solidFill>
                  <a:srgbClr val="FFFFFF"/>
                </a:solidFill>
                <a:latin typeface="Century Gothic"/>
                <a:cs typeface="Century Gothic"/>
              </a:rPr>
              <a:t>услуги</a:t>
            </a:r>
            <a:endParaRPr lang="ru-RU" sz="3900" spc="125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900" spc="125" dirty="0">
                <a:solidFill>
                  <a:srgbClr val="FFFFFF"/>
                </a:solidFill>
                <a:latin typeface="Century Gothic"/>
                <a:cs typeface="Century Gothic"/>
              </a:rPr>
              <a:t>Склад в Томилино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3900" spc="125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69900" lvl="1">
              <a:spcBef>
                <a:spcPts val="95"/>
              </a:spcBef>
            </a:pPr>
            <a:endParaRPr sz="39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887" y="565134"/>
            <a:ext cx="5895340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50" spc="225" dirty="0"/>
              <a:t>УСЛУГИ</a:t>
            </a:r>
            <a:r>
              <a:rPr sz="4550" spc="-80" dirty="0"/>
              <a:t> </a:t>
            </a:r>
            <a:r>
              <a:rPr sz="4550" b="0" spc="70" dirty="0">
                <a:latin typeface="Century Gothic"/>
                <a:cs typeface="Century Gothic"/>
              </a:rPr>
              <a:t>ДОСТАВКИ</a:t>
            </a:r>
            <a:endParaRPr sz="455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680" y="1495137"/>
            <a:ext cx="1797685" cy="0"/>
          </a:xfrm>
          <a:custGeom>
            <a:avLst/>
            <a:gdLst/>
            <a:ahLst/>
            <a:cxnLst/>
            <a:rect l="l" t="t" r="r" b="b"/>
            <a:pathLst>
              <a:path w="1797685">
                <a:moveTo>
                  <a:pt x="0" y="0"/>
                </a:moveTo>
                <a:lnTo>
                  <a:pt x="1797533" y="0"/>
                </a:lnTo>
              </a:path>
            </a:pathLst>
          </a:custGeom>
          <a:ln w="6829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9567" y="3868059"/>
            <a:ext cx="3770629" cy="543560"/>
          </a:xfrm>
          <a:prstGeom prst="rect">
            <a:avLst/>
          </a:prstGeom>
          <a:ln w="7783">
            <a:solidFill>
              <a:srgbClr val="FF5000"/>
            </a:solidFill>
          </a:ln>
        </p:spPr>
        <p:txBody>
          <a:bodyPr vert="horz" wrap="square" lIns="0" tIns="16319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285"/>
              </a:spcBef>
            </a:pPr>
            <a:r>
              <a:rPr sz="1450" spc="75" dirty="0">
                <a:solidFill>
                  <a:srgbClr val="F47920"/>
                </a:solidFill>
                <a:latin typeface="Century Gothic"/>
                <a:cs typeface="Century Gothic"/>
              </a:rPr>
              <a:t>Калькулятор </a:t>
            </a:r>
            <a:r>
              <a:rPr sz="1450" spc="-10" dirty="0">
                <a:solidFill>
                  <a:srgbClr val="F47920"/>
                </a:solidFill>
                <a:latin typeface="Century Gothic"/>
                <a:cs typeface="Century Gothic"/>
              </a:rPr>
              <a:t>стоимости</a:t>
            </a:r>
            <a:r>
              <a:rPr sz="1450" spc="-65" dirty="0">
                <a:solidFill>
                  <a:srgbClr val="F47920"/>
                </a:solidFill>
                <a:latin typeface="Century Gothic"/>
                <a:cs typeface="Century Gothic"/>
              </a:rPr>
              <a:t> </a:t>
            </a:r>
            <a:r>
              <a:rPr sz="1450" spc="40" dirty="0">
                <a:solidFill>
                  <a:srgbClr val="F47920"/>
                </a:solidFill>
                <a:latin typeface="Century Gothic"/>
                <a:cs typeface="Century Gothic"/>
              </a:rPr>
              <a:t>доставки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59069" y="6166490"/>
            <a:ext cx="0" cy="3969385"/>
          </a:xfrm>
          <a:custGeom>
            <a:avLst/>
            <a:gdLst/>
            <a:ahLst/>
            <a:cxnLst/>
            <a:rect l="l" t="t" r="r" b="b"/>
            <a:pathLst>
              <a:path h="3969384">
                <a:moveTo>
                  <a:pt x="0" y="0"/>
                </a:moveTo>
                <a:lnTo>
                  <a:pt x="0" y="3969271"/>
                </a:lnTo>
              </a:path>
            </a:pathLst>
          </a:custGeom>
          <a:ln w="5154">
            <a:solidFill>
              <a:srgbClr val="2F1F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2517" y="6166490"/>
            <a:ext cx="0" cy="3969385"/>
          </a:xfrm>
          <a:custGeom>
            <a:avLst/>
            <a:gdLst/>
            <a:ahLst/>
            <a:cxnLst/>
            <a:rect l="l" t="t" r="r" b="b"/>
            <a:pathLst>
              <a:path h="3969384">
                <a:moveTo>
                  <a:pt x="0" y="0"/>
                </a:moveTo>
                <a:lnTo>
                  <a:pt x="0" y="3969271"/>
                </a:lnTo>
              </a:path>
            </a:pathLst>
          </a:custGeom>
          <a:ln w="5154">
            <a:solidFill>
              <a:srgbClr val="2F1F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56254" y="5239546"/>
            <a:ext cx="218503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60" dirty="0">
                <a:solidFill>
                  <a:srgbClr val="F47920"/>
                </a:solidFill>
                <a:latin typeface="Arial"/>
                <a:cs typeface="Arial"/>
              </a:rPr>
              <a:t>Вид</a:t>
            </a:r>
            <a:r>
              <a:rPr sz="2400" b="1" spc="-150" dirty="0">
                <a:solidFill>
                  <a:srgbClr val="F47920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47920"/>
                </a:solidFill>
                <a:latin typeface="Arial"/>
                <a:cs typeface="Arial"/>
              </a:rPr>
              <a:t>доставки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1717" y="5239546"/>
            <a:ext cx="77533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180" dirty="0">
                <a:solidFill>
                  <a:srgbClr val="F47920"/>
                </a:solidFill>
                <a:latin typeface="Arial"/>
                <a:cs typeface="Arial"/>
              </a:rPr>
              <a:t>Ка</a:t>
            </a:r>
            <a:r>
              <a:rPr sz="2400" b="1" spc="125" dirty="0">
                <a:solidFill>
                  <a:srgbClr val="F47920"/>
                </a:solidFill>
                <a:latin typeface="Arial"/>
                <a:cs typeface="Arial"/>
              </a:rPr>
              <a:t>к</a:t>
            </a:r>
            <a:r>
              <a:rPr sz="2400" b="1" spc="-60" dirty="0">
                <a:solidFill>
                  <a:srgbClr val="F47920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15018" y="5239546"/>
            <a:ext cx="313499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30" dirty="0">
                <a:solidFill>
                  <a:srgbClr val="F47920"/>
                </a:solidFill>
                <a:latin typeface="Arial"/>
                <a:cs typeface="Arial"/>
              </a:rPr>
              <a:t>В </a:t>
            </a:r>
            <a:r>
              <a:rPr sz="2400" b="1" spc="35" dirty="0">
                <a:solidFill>
                  <a:srgbClr val="F47920"/>
                </a:solidFill>
                <a:latin typeface="Arial"/>
                <a:cs typeface="Arial"/>
              </a:rPr>
              <a:t>чем</a:t>
            </a:r>
            <a:r>
              <a:rPr sz="2400" b="1" spc="-275" dirty="0">
                <a:solidFill>
                  <a:srgbClr val="F479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47920"/>
                </a:solidFill>
                <a:latin typeface="Arial"/>
                <a:cs typeface="Arial"/>
              </a:rPr>
              <a:t>особенность?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2616" y="6150298"/>
            <a:ext cx="1219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50" dirty="0">
                <a:solidFill>
                  <a:srgbClr val="3D1608"/>
                </a:solidFill>
                <a:latin typeface="Century Gothic"/>
                <a:cs typeface="Century Gothic"/>
              </a:rPr>
              <a:t>1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2616" y="7140038"/>
            <a:ext cx="13589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65" dirty="0">
                <a:solidFill>
                  <a:srgbClr val="3D1608"/>
                </a:solidFill>
                <a:latin typeface="Century Gothic"/>
                <a:cs typeface="Century Gothic"/>
              </a:rPr>
              <a:t>2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2616" y="9016421"/>
            <a:ext cx="1346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50" dirty="0">
                <a:solidFill>
                  <a:srgbClr val="3D1608"/>
                </a:solidFill>
                <a:latin typeface="Century Gothic"/>
                <a:cs typeface="Century Gothic"/>
              </a:rPr>
              <a:t>3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28878" y="6150298"/>
            <a:ext cx="1219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50" dirty="0">
                <a:solidFill>
                  <a:srgbClr val="3D1608"/>
                </a:solidFill>
                <a:latin typeface="Century Gothic"/>
                <a:cs typeface="Century Gothic"/>
              </a:rPr>
              <a:t>1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28877" y="7243136"/>
            <a:ext cx="13589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65" dirty="0">
                <a:solidFill>
                  <a:srgbClr val="3D1608"/>
                </a:solidFill>
                <a:latin typeface="Century Gothic"/>
                <a:cs typeface="Century Gothic"/>
              </a:rPr>
              <a:t>2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80777" y="6150298"/>
            <a:ext cx="1219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50" dirty="0">
                <a:solidFill>
                  <a:srgbClr val="3D1608"/>
                </a:solidFill>
                <a:latin typeface="Century Gothic"/>
                <a:cs typeface="Century Gothic"/>
              </a:rPr>
              <a:t>1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80777" y="7263756"/>
            <a:ext cx="13589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65" dirty="0">
                <a:solidFill>
                  <a:srgbClr val="3D1608"/>
                </a:solidFill>
                <a:latin typeface="Century Gothic"/>
                <a:cs typeface="Century Gothic"/>
              </a:rPr>
              <a:t>2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80777" y="8975182"/>
            <a:ext cx="1346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50" dirty="0">
                <a:solidFill>
                  <a:srgbClr val="3D1608"/>
                </a:solidFill>
                <a:latin typeface="Century Gothic"/>
                <a:cs typeface="Century Gothic"/>
              </a:rPr>
              <a:t>3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2616" y="10628922"/>
            <a:ext cx="810514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75" dirty="0">
                <a:solidFill>
                  <a:srgbClr val="2F1F10"/>
                </a:solidFill>
                <a:latin typeface="Century Gothic"/>
                <a:cs typeface="Century Gothic"/>
              </a:rPr>
              <a:t>* </a:t>
            </a:r>
            <a:r>
              <a:rPr sz="1450" spc="-15" dirty="0">
                <a:solidFill>
                  <a:srgbClr val="2F1F10"/>
                </a:solidFill>
                <a:latin typeface="Century Gothic"/>
                <a:cs typeface="Century Gothic"/>
              </a:rPr>
              <a:t>Подробности </a:t>
            </a:r>
            <a:r>
              <a:rPr sz="1450" spc="25" dirty="0">
                <a:solidFill>
                  <a:srgbClr val="2F1F10"/>
                </a:solidFill>
                <a:latin typeface="Century Gothic"/>
                <a:cs typeface="Century Gothic"/>
              </a:rPr>
              <a:t>услуги </a:t>
            </a:r>
            <a:r>
              <a:rPr sz="1450" spc="10" dirty="0">
                <a:solidFill>
                  <a:srgbClr val="2F1F10"/>
                </a:solidFill>
                <a:latin typeface="Century Gothic"/>
                <a:cs typeface="Century Gothic"/>
              </a:rPr>
              <a:t>доставки </a:t>
            </a:r>
            <a:r>
              <a:rPr sz="1450" spc="-75" dirty="0">
                <a:solidFill>
                  <a:srgbClr val="2F1F10"/>
                </a:solidFill>
                <a:latin typeface="Century Gothic"/>
                <a:cs typeface="Century Gothic"/>
              </a:rPr>
              <a:t>на </a:t>
            </a:r>
            <a:r>
              <a:rPr sz="1450" spc="-35" dirty="0">
                <a:solidFill>
                  <a:srgbClr val="2F1F10"/>
                </a:solidFill>
                <a:latin typeface="Century Gothic"/>
                <a:cs typeface="Century Gothic"/>
              </a:rPr>
              <a:t>следующий </a:t>
            </a:r>
            <a:r>
              <a:rPr sz="1450" spc="25" dirty="0">
                <a:solidFill>
                  <a:srgbClr val="2F1F10"/>
                </a:solidFill>
                <a:latin typeface="Century Gothic"/>
                <a:cs typeface="Century Gothic"/>
              </a:rPr>
              <a:t>день </a:t>
            </a:r>
            <a:r>
              <a:rPr sz="1450" spc="55" dirty="0">
                <a:solidFill>
                  <a:srgbClr val="2F1F10"/>
                </a:solidFill>
                <a:latin typeface="Century Gothic"/>
                <a:cs typeface="Century Gothic"/>
              </a:rPr>
              <a:t>уточняйте </a:t>
            </a:r>
            <a:r>
              <a:rPr sz="1450" spc="5" dirty="0">
                <a:solidFill>
                  <a:srgbClr val="2F1F10"/>
                </a:solidFill>
                <a:latin typeface="Century Gothic"/>
                <a:cs typeface="Century Gothic"/>
              </a:rPr>
              <a:t>у </a:t>
            </a:r>
            <a:r>
              <a:rPr sz="1450" spc="-85" dirty="0">
                <a:solidFill>
                  <a:srgbClr val="2F1F10"/>
                </a:solidFill>
                <a:latin typeface="Century Gothic"/>
                <a:cs typeface="Century Gothic"/>
              </a:rPr>
              <a:t>менеджера</a:t>
            </a:r>
            <a:r>
              <a:rPr sz="1450" spc="-5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1450" spc="-45" dirty="0">
                <a:solidFill>
                  <a:srgbClr val="2F1F10"/>
                </a:solidFill>
                <a:latin typeface="Century Gothic"/>
                <a:cs typeface="Century Gothic"/>
              </a:rPr>
              <a:t>компании.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30716" y="2086749"/>
            <a:ext cx="5579745" cy="235394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ct val="103899"/>
              </a:lnSpc>
              <a:spcBef>
                <a:spcPts val="10"/>
              </a:spcBef>
            </a:pPr>
            <a:r>
              <a:rPr sz="2100" spc="-15" dirty="0">
                <a:solidFill>
                  <a:srgbClr val="3D1608"/>
                </a:solidFill>
                <a:latin typeface="Century Gothic"/>
                <a:cs typeface="Century Gothic"/>
              </a:rPr>
              <a:t>Ежедневно </a:t>
            </a:r>
            <a:r>
              <a:rPr sz="2100" spc="-125" dirty="0">
                <a:solidFill>
                  <a:srgbClr val="3D1608"/>
                </a:solidFill>
                <a:latin typeface="Century Gothic"/>
                <a:cs typeface="Century Gothic"/>
              </a:rPr>
              <a:t>мы </a:t>
            </a:r>
            <a:r>
              <a:rPr sz="2100" spc="-195" dirty="0">
                <a:solidFill>
                  <a:srgbClr val="3D1608"/>
                </a:solidFill>
                <a:latin typeface="Century Gothic"/>
                <a:cs typeface="Century Gothic"/>
              </a:rPr>
              <a:t>работаем </a:t>
            </a:r>
            <a:r>
              <a:rPr sz="2100" spc="-70" dirty="0">
                <a:solidFill>
                  <a:srgbClr val="3D1608"/>
                </a:solidFill>
                <a:latin typeface="Century Gothic"/>
                <a:cs typeface="Century Gothic"/>
              </a:rPr>
              <a:t>над </a:t>
            </a:r>
            <a:r>
              <a:rPr sz="2100" spc="-120" dirty="0">
                <a:solidFill>
                  <a:srgbClr val="3D1608"/>
                </a:solidFill>
                <a:latin typeface="Century Gothic"/>
                <a:cs typeface="Century Gothic"/>
              </a:rPr>
              <a:t>тем, </a:t>
            </a:r>
            <a:r>
              <a:rPr sz="2100" spc="30" dirty="0">
                <a:solidFill>
                  <a:srgbClr val="3D1608"/>
                </a:solidFill>
                <a:latin typeface="Century Gothic"/>
                <a:cs typeface="Century Gothic"/>
              </a:rPr>
              <a:t>чтобы</a:t>
            </a:r>
            <a:r>
              <a:rPr sz="2100" spc="-7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100" spc="145" dirty="0">
                <a:solidFill>
                  <a:srgbClr val="3D1608"/>
                </a:solidFill>
                <a:latin typeface="Century Gothic"/>
                <a:cs typeface="Century Gothic"/>
              </a:rPr>
              <a:t>вы  </a:t>
            </a:r>
            <a:r>
              <a:rPr sz="2100" spc="-110" dirty="0">
                <a:solidFill>
                  <a:srgbClr val="3D1608"/>
                </a:solidFill>
                <a:latin typeface="Century Gothic"/>
                <a:cs typeface="Century Gothic"/>
              </a:rPr>
              <a:t>больше </a:t>
            </a:r>
            <a:r>
              <a:rPr sz="2100" spc="-90" dirty="0">
                <a:solidFill>
                  <a:srgbClr val="3D1608"/>
                </a:solidFill>
                <a:latin typeface="Century Gothic"/>
                <a:cs typeface="Century Gothic"/>
              </a:rPr>
              <a:t>не </a:t>
            </a:r>
            <a:r>
              <a:rPr sz="2100" spc="-50" dirty="0">
                <a:solidFill>
                  <a:srgbClr val="3D1608"/>
                </a:solidFill>
                <a:latin typeface="Century Gothic"/>
                <a:cs typeface="Century Gothic"/>
              </a:rPr>
              <a:t>задумывались </a:t>
            </a:r>
            <a:r>
              <a:rPr sz="2100" spc="-114" dirty="0">
                <a:solidFill>
                  <a:srgbClr val="3D1608"/>
                </a:solidFill>
                <a:latin typeface="Century Gothic"/>
                <a:cs typeface="Century Gothic"/>
              </a:rPr>
              <a:t>о</a:t>
            </a:r>
            <a:r>
              <a:rPr sz="2100" spc="-8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100" spc="-40" dirty="0">
                <a:solidFill>
                  <a:srgbClr val="3D1608"/>
                </a:solidFill>
                <a:latin typeface="Century Gothic"/>
                <a:cs typeface="Century Gothic"/>
              </a:rPr>
              <a:t>расстояниях.</a:t>
            </a:r>
            <a:endParaRPr sz="2100">
              <a:latin typeface="Century Gothic"/>
              <a:cs typeface="Century Gothic"/>
            </a:endParaRPr>
          </a:p>
          <a:p>
            <a:pPr marL="12700" marR="154305">
              <a:lnSpc>
                <a:spcPct val="102299"/>
              </a:lnSpc>
              <a:spcBef>
                <a:spcPts val="1390"/>
              </a:spcBef>
            </a:pPr>
            <a:r>
              <a:rPr sz="2400" spc="65" dirty="0">
                <a:solidFill>
                  <a:srgbClr val="3D1608"/>
                </a:solidFill>
                <a:latin typeface="Century Gothic"/>
                <a:cs typeface="Century Gothic"/>
              </a:rPr>
              <a:t>По </a:t>
            </a:r>
            <a:r>
              <a:rPr sz="2400" spc="-20" dirty="0">
                <a:solidFill>
                  <a:srgbClr val="3D1608"/>
                </a:solidFill>
                <a:latin typeface="Century Gothic"/>
                <a:cs typeface="Century Gothic"/>
              </a:rPr>
              <a:t>России </a:t>
            </a:r>
            <a:r>
              <a:rPr sz="2400" spc="-35" dirty="0">
                <a:solidFill>
                  <a:srgbClr val="3D1608"/>
                </a:solidFill>
                <a:latin typeface="Century Gothic"/>
                <a:cs typeface="Century Gothic"/>
              </a:rPr>
              <a:t>ваши </a:t>
            </a:r>
            <a:r>
              <a:rPr sz="2400" spc="-65" dirty="0">
                <a:solidFill>
                  <a:srgbClr val="3D1608"/>
                </a:solidFill>
                <a:latin typeface="Century Gothic"/>
                <a:cs typeface="Century Gothic"/>
              </a:rPr>
              <a:t>письма </a:t>
            </a:r>
            <a:r>
              <a:rPr sz="2400" spc="55" dirty="0">
                <a:solidFill>
                  <a:srgbClr val="3D1608"/>
                </a:solidFill>
                <a:latin typeface="Century Gothic"/>
                <a:cs typeface="Century Gothic"/>
              </a:rPr>
              <a:t>и </a:t>
            </a:r>
            <a:r>
              <a:rPr sz="2400" spc="180" dirty="0">
                <a:solidFill>
                  <a:srgbClr val="3D1608"/>
                </a:solidFill>
                <a:latin typeface="Century Gothic"/>
                <a:cs typeface="Century Gothic"/>
              </a:rPr>
              <a:t>грузы  </a:t>
            </a:r>
            <a:r>
              <a:rPr sz="2400" spc="95" dirty="0">
                <a:solidFill>
                  <a:srgbClr val="3D1608"/>
                </a:solidFill>
                <a:latin typeface="Century Gothic"/>
                <a:cs typeface="Century Gothic"/>
              </a:rPr>
              <a:t>будут </a:t>
            </a:r>
            <a:r>
              <a:rPr sz="2400" spc="75" dirty="0">
                <a:solidFill>
                  <a:srgbClr val="3D1608"/>
                </a:solidFill>
                <a:latin typeface="Century Gothic"/>
                <a:cs typeface="Century Gothic"/>
              </a:rPr>
              <a:t>доставлены </a:t>
            </a:r>
            <a:r>
              <a:rPr sz="2400" spc="305" dirty="0">
                <a:solidFill>
                  <a:srgbClr val="3D1608"/>
                </a:solidFill>
                <a:latin typeface="Century Gothic"/>
                <a:cs typeface="Century Gothic"/>
              </a:rPr>
              <a:t>в</a:t>
            </a:r>
            <a:r>
              <a:rPr sz="2400" spc="-38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1608"/>
                </a:solidFill>
                <a:latin typeface="Century Gothic"/>
                <a:cs typeface="Century Gothic"/>
              </a:rPr>
              <a:t>минимальные  </a:t>
            </a:r>
            <a:r>
              <a:rPr sz="2400" spc="-20" dirty="0">
                <a:solidFill>
                  <a:srgbClr val="3D1608"/>
                </a:solidFill>
                <a:latin typeface="Century Gothic"/>
                <a:cs typeface="Century Gothic"/>
              </a:rPr>
              <a:t>сроки </a:t>
            </a:r>
            <a:r>
              <a:rPr sz="2400" spc="-265" dirty="0">
                <a:solidFill>
                  <a:srgbClr val="3D1608"/>
                </a:solidFill>
                <a:latin typeface="Century Gothic"/>
                <a:cs typeface="Century Gothic"/>
              </a:rPr>
              <a:t>— </a:t>
            </a:r>
            <a:r>
              <a:rPr sz="2400" spc="65" dirty="0">
                <a:solidFill>
                  <a:srgbClr val="3D1608"/>
                </a:solidFill>
                <a:latin typeface="Century Gothic"/>
                <a:cs typeface="Century Gothic"/>
              </a:rPr>
              <a:t>как </a:t>
            </a:r>
            <a:r>
              <a:rPr sz="2400" spc="190" dirty="0">
                <a:solidFill>
                  <a:srgbClr val="3D1608"/>
                </a:solidFill>
                <a:latin typeface="Century Gothic"/>
                <a:cs typeface="Century Gothic"/>
              </a:rPr>
              <a:t>из </a:t>
            </a:r>
            <a:r>
              <a:rPr sz="2400" spc="70" dirty="0">
                <a:solidFill>
                  <a:srgbClr val="3D1608"/>
                </a:solidFill>
                <a:latin typeface="Century Gothic"/>
                <a:cs typeface="Century Gothic"/>
              </a:rPr>
              <a:t>Москвы,</a:t>
            </a:r>
            <a:r>
              <a:rPr sz="2400" spc="-434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100" dirty="0">
                <a:solidFill>
                  <a:srgbClr val="3D1608"/>
                </a:solidFill>
                <a:latin typeface="Century Gothic"/>
                <a:cs typeface="Century Gothic"/>
              </a:rPr>
              <a:t>так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2400" spc="55" dirty="0">
                <a:solidFill>
                  <a:srgbClr val="3D1608"/>
                </a:solidFill>
                <a:latin typeface="Century Gothic"/>
                <a:cs typeface="Century Gothic"/>
              </a:rPr>
              <a:t>и </a:t>
            </a:r>
            <a:r>
              <a:rPr sz="2400" spc="-10" dirty="0">
                <a:solidFill>
                  <a:srgbClr val="3D1608"/>
                </a:solidFill>
                <a:latin typeface="Century Gothic"/>
                <a:cs typeface="Century Gothic"/>
              </a:rPr>
              <a:t>между</a:t>
            </a:r>
            <a:r>
              <a:rPr sz="2400" spc="-4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-35" dirty="0">
                <a:solidFill>
                  <a:srgbClr val="3D1608"/>
                </a:solidFill>
                <a:latin typeface="Century Gothic"/>
                <a:cs typeface="Century Gothic"/>
              </a:rPr>
              <a:t>регионами.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5577" y="2089869"/>
            <a:ext cx="4093210" cy="1036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060"/>
              </a:lnSpc>
              <a:spcBef>
                <a:spcPts val="100"/>
              </a:spcBef>
            </a:pPr>
            <a:r>
              <a:rPr sz="3250" spc="-25" dirty="0">
                <a:solidFill>
                  <a:srgbClr val="F47920"/>
                </a:solidFill>
                <a:latin typeface="Century Gothic"/>
                <a:cs typeface="Century Gothic"/>
              </a:rPr>
              <a:t>Э</a:t>
            </a:r>
            <a:r>
              <a:rPr sz="3250" spc="-65" dirty="0">
                <a:solidFill>
                  <a:srgbClr val="F47920"/>
                </a:solidFill>
                <a:latin typeface="Century Gothic"/>
                <a:cs typeface="Century Gothic"/>
              </a:rPr>
              <a:t>к</a:t>
            </a:r>
            <a:r>
              <a:rPr sz="3250" spc="-145" dirty="0">
                <a:solidFill>
                  <a:srgbClr val="F47920"/>
                </a:solidFill>
                <a:latin typeface="Century Gothic"/>
                <a:cs typeface="Century Gothic"/>
              </a:rPr>
              <a:t>спресс</a:t>
            </a:r>
            <a:r>
              <a:rPr sz="3250" spc="-175" dirty="0">
                <a:solidFill>
                  <a:srgbClr val="F47920"/>
                </a:solidFill>
                <a:latin typeface="Century Gothic"/>
                <a:cs typeface="Century Gothic"/>
              </a:rPr>
              <a:t>-</a:t>
            </a:r>
            <a:r>
              <a:rPr sz="3250" spc="15" dirty="0">
                <a:solidFill>
                  <a:srgbClr val="F47920"/>
                </a:solidFill>
                <a:latin typeface="Century Gothic"/>
                <a:cs typeface="Century Gothic"/>
              </a:rPr>
              <a:t>доставка  </a:t>
            </a:r>
            <a:r>
              <a:rPr sz="3250" spc="-35" dirty="0">
                <a:solidFill>
                  <a:srgbClr val="F47920"/>
                </a:solidFill>
                <a:latin typeface="Century Gothic"/>
                <a:cs typeface="Century Gothic"/>
              </a:rPr>
              <a:t>по</a:t>
            </a:r>
            <a:r>
              <a:rPr sz="3250" spc="-5" dirty="0">
                <a:solidFill>
                  <a:srgbClr val="F47920"/>
                </a:solidFill>
                <a:latin typeface="Century Gothic"/>
                <a:cs typeface="Century Gothic"/>
              </a:rPr>
              <a:t> </a:t>
            </a:r>
            <a:r>
              <a:rPr sz="3250" spc="-55" dirty="0">
                <a:solidFill>
                  <a:srgbClr val="F47920"/>
                </a:solidFill>
                <a:latin typeface="Century Gothic"/>
                <a:cs typeface="Century Gothic"/>
              </a:rPr>
              <a:t>России</a:t>
            </a:r>
            <a:endParaRPr sz="32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54388" y="6055481"/>
            <a:ext cx="226695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15" dirty="0">
                <a:solidFill>
                  <a:srgbClr val="3D1608"/>
                </a:solidFill>
                <a:latin typeface="Century Gothic"/>
                <a:cs typeface="Century Gothic"/>
              </a:rPr>
              <a:t>Сверхсрочная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54388" y="7045221"/>
            <a:ext cx="136525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20" dirty="0">
                <a:solidFill>
                  <a:srgbClr val="3D1608"/>
                </a:solidFill>
                <a:latin typeface="Century Gothic"/>
                <a:cs typeface="Century Gothic"/>
              </a:rPr>
              <a:t>Срочная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54388" y="8942223"/>
            <a:ext cx="122174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15" dirty="0">
                <a:solidFill>
                  <a:srgbClr val="3D1608"/>
                </a:solidFill>
                <a:latin typeface="Century Gothic"/>
                <a:cs typeface="Century Gothic"/>
              </a:rPr>
              <a:t>Э</a:t>
            </a:r>
            <a:r>
              <a:rPr sz="2400" spc="-35" dirty="0">
                <a:solidFill>
                  <a:srgbClr val="3D1608"/>
                </a:solidFill>
                <a:latin typeface="Century Gothic"/>
                <a:cs typeface="Century Gothic"/>
              </a:rPr>
              <a:t>к</a:t>
            </a:r>
            <a:r>
              <a:rPr sz="2400" spc="-105" dirty="0">
                <a:solidFill>
                  <a:srgbClr val="3D1608"/>
                </a:solidFill>
                <a:latin typeface="Century Gothic"/>
                <a:cs typeface="Century Gothic"/>
              </a:rPr>
              <a:t>оном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973390" y="6053686"/>
            <a:ext cx="4365625" cy="7270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55"/>
              </a:spcBef>
            </a:pPr>
            <a:r>
              <a:rPr sz="2400" spc="-25" dirty="0">
                <a:solidFill>
                  <a:srgbClr val="3D1608"/>
                </a:solidFill>
                <a:latin typeface="Century Gothic"/>
                <a:cs typeface="Century Gothic"/>
              </a:rPr>
              <a:t>Скорость, </a:t>
            </a:r>
            <a:r>
              <a:rPr sz="2400" spc="5" dirty="0">
                <a:solidFill>
                  <a:srgbClr val="3D1608"/>
                </a:solidFill>
                <a:latin typeface="Century Gothic"/>
                <a:cs typeface="Century Gothic"/>
              </a:rPr>
              <a:t>которая</a:t>
            </a:r>
            <a:r>
              <a:rPr sz="2400" spc="-2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-65" dirty="0">
                <a:solidFill>
                  <a:srgbClr val="3D1608"/>
                </a:solidFill>
                <a:latin typeface="Century Gothic"/>
                <a:cs typeface="Century Gothic"/>
              </a:rPr>
              <a:t>помогает  </a:t>
            </a:r>
            <a:r>
              <a:rPr sz="2400" spc="15" dirty="0">
                <a:solidFill>
                  <a:srgbClr val="3D1608"/>
                </a:solidFill>
                <a:latin typeface="Century Gothic"/>
                <a:cs typeface="Century Gothic"/>
              </a:rPr>
              <a:t>реализовать </a:t>
            </a:r>
            <a:r>
              <a:rPr sz="2400" spc="-80" dirty="0">
                <a:solidFill>
                  <a:srgbClr val="3D1608"/>
                </a:solidFill>
                <a:latin typeface="Century Gothic"/>
                <a:cs typeface="Century Gothic"/>
              </a:rPr>
              <a:t>ваши</a:t>
            </a:r>
            <a:r>
              <a:rPr sz="2400" spc="-1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30" dirty="0">
                <a:solidFill>
                  <a:srgbClr val="3D1608"/>
                </a:solidFill>
                <a:latin typeface="Century Gothic"/>
                <a:cs typeface="Century Gothic"/>
              </a:rPr>
              <a:t>планы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973390" y="7177454"/>
            <a:ext cx="4225925" cy="7270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55"/>
              </a:spcBef>
            </a:pPr>
            <a:r>
              <a:rPr sz="2400" spc="-40" dirty="0">
                <a:solidFill>
                  <a:srgbClr val="3D1608"/>
                </a:solidFill>
                <a:latin typeface="Century Gothic"/>
                <a:cs typeface="Century Gothic"/>
              </a:rPr>
              <a:t>Оптимальное</a:t>
            </a:r>
            <a:r>
              <a:rPr sz="2400" spc="-5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-75" dirty="0">
                <a:solidFill>
                  <a:srgbClr val="3D1608"/>
                </a:solidFill>
                <a:latin typeface="Century Gothic"/>
                <a:cs typeface="Century Gothic"/>
              </a:rPr>
              <a:t>соотношение  </a:t>
            </a:r>
            <a:r>
              <a:rPr sz="2400" spc="-65" dirty="0">
                <a:solidFill>
                  <a:srgbClr val="3D1608"/>
                </a:solidFill>
                <a:latin typeface="Century Gothic"/>
                <a:cs typeface="Century Gothic"/>
              </a:rPr>
              <a:t>цена/скорость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973390" y="8888879"/>
            <a:ext cx="4141470" cy="105664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55"/>
              </a:spcBef>
            </a:pPr>
            <a:r>
              <a:rPr sz="2400" spc="-15" dirty="0">
                <a:solidFill>
                  <a:srgbClr val="3D1608"/>
                </a:solidFill>
                <a:latin typeface="Century Gothic"/>
                <a:cs typeface="Century Gothic"/>
              </a:rPr>
              <a:t>Экономичный вариант</a:t>
            </a:r>
            <a:r>
              <a:rPr sz="2400" spc="-11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229" dirty="0">
                <a:solidFill>
                  <a:srgbClr val="3D1608"/>
                </a:solidFill>
                <a:latin typeface="Century Gothic"/>
                <a:cs typeface="Century Gothic"/>
              </a:rPr>
              <a:t>для  </a:t>
            </a:r>
            <a:r>
              <a:rPr sz="2400" spc="25" dirty="0">
                <a:solidFill>
                  <a:srgbClr val="3D1608"/>
                </a:solidFill>
                <a:latin typeface="Century Gothic"/>
                <a:cs typeface="Century Gothic"/>
              </a:rPr>
              <a:t>отправки </a:t>
            </a:r>
            <a:r>
              <a:rPr sz="2400" spc="145" dirty="0">
                <a:solidFill>
                  <a:srgbClr val="3D1608"/>
                </a:solidFill>
                <a:latin typeface="Century Gothic"/>
                <a:cs typeface="Century Gothic"/>
              </a:rPr>
              <a:t>тяжелых </a:t>
            </a:r>
            <a:r>
              <a:rPr sz="2400" spc="90" dirty="0">
                <a:solidFill>
                  <a:srgbClr val="3D1608"/>
                </a:solidFill>
                <a:latin typeface="Century Gothic"/>
                <a:cs typeface="Century Gothic"/>
              </a:rPr>
              <a:t>грузов  </a:t>
            </a:r>
            <a:r>
              <a:rPr sz="2400" spc="-114" dirty="0">
                <a:solidFill>
                  <a:srgbClr val="3D1608"/>
                </a:solidFill>
                <a:latin typeface="Century Gothic"/>
                <a:cs typeface="Century Gothic"/>
              </a:rPr>
              <a:t>на </a:t>
            </a:r>
            <a:r>
              <a:rPr sz="2400" spc="5" dirty="0">
                <a:solidFill>
                  <a:srgbClr val="3D1608"/>
                </a:solidFill>
                <a:latin typeface="Century Gothic"/>
                <a:cs typeface="Century Gothic"/>
              </a:rPr>
              <a:t>любые</a:t>
            </a:r>
            <a:r>
              <a:rPr sz="2400" spc="12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5" dirty="0">
                <a:solidFill>
                  <a:srgbClr val="3D1608"/>
                </a:solidFill>
                <a:latin typeface="Century Gothic"/>
                <a:cs typeface="Century Gothic"/>
              </a:rPr>
              <a:t>расстояния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24626" y="5879715"/>
            <a:ext cx="4656455" cy="100393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400" spc="-35" dirty="0">
                <a:solidFill>
                  <a:srgbClr val="3D1608"/>
                </a:solidFill>
                <a:latin typeface="Century Gothic"/>
                <a:cs typeface="Century Gothic"/>
              </a:rPr>
              <a:t>На </a:t>
            </a:r>
            <a:r>
              <a:rPr sz="2400" spc="-45" dirty="0">
                <a:solidFill>
                  <a:srgbClr val="3D1608"/>
                </a:solidFill>
                <a:latin typeface="Century Gothic"/>
                <a:cs typeface="Century Gothic"/>
              </a:rPr>
              <a:t>следующий </a:t>
            </a:r>
            <a:r>
              <a:rPr sz="2400" spc="-60" dirty="0">
                <a:solidFill>
                  <a:srgbClr val="3D1608"/>
                </a:solidFill>
                <a:latin typeface="Century Gothic"/>
                <a:cs typeface="Century Gothic"/>
              </a:rPr>
              <a:t>рабочий</a:t>
            </a:r>
            <a:r>
              <a:rPr sz="2400" spc="5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70" dirty="0">
                <a:solidFill>
                  <a:srgbClr val="3D1608"/>
                </a:solidFill>
                <a:latin typeface="Century Gothic"/>
                <a:cs typeface="Century Gothic"/>
              </a:rPr>
              <a:t>день*</a:t>
            </a:r>
            <a:endParaRPr sz="2400">
              <a:latin typeface="Century Gothic"/>
              <a:cs typeface="Century Gothic"/>
            </a:endParaRPr>
          </a:p>
          <a:p>
            <a:pPr marL="535305">
              <a:lnSpc>
                <a:spcPct val="100000"/>
              </a:lnSpc>
              <a:spcBef>
                <a:spcPts val="1130"/>
              </a:spcBef>
            </a:pPr>
            <a:r>
              <a:rPr sz="1900" spc="60" dirty="0">
                <a:solidFill>
                  <a:srgbClr val="6E4634"/>
                </a:solidFill>
                <a:latin typeface="Tahoma"/>
                <a:cs typeface="Tahoma"/>
              </a:rPr>
              <a:t>также </a:t>
            </a:r>
            <a:r>
              <a:rPr sz="1900" spc="95" dirty="0">
                <a:solidFill>
                  <a:srgbClr val="6E4634"/>
                </a:solidFill>
                <a:latin typeface="Tahoma"/>
                <a:cs typeface="Tahoma"/>
              </a:rPr>
              <a:t>к определенному</a:t>
            </a:r>
            <a:r>
              <a:rPr sz="1900" spc="-355" dirty="0">
                <a:solidFill>
                  <a:srgbClr val="6E4634"/>
                </a:solidFill>
                <a:latin typeface="Tahoma"/>
                <a:cs typeface="Tahoma"/>
              </a:rPr>
              <a:t> </a:t>
            </a:r>
            <a:r>
              <a:rPr sz="1900" spc="90" dirty="0">
                <a:solidFill>
                  <a:srgbClr val="6E4634"/>
                </a:solidFill>
                <a:latin typeface="Tahoma"/>
                <a:cs typeface="Tahoma"/>
              </a:rPr>
              <a:t>времени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24626" y="7159605"/>
            <a:ext cx="4735195" cy="14801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35"/>
              </a:spcBef>
            </a:pPr>
            <a:r>
              <a:rPr sz="2400" spc="40" dirty="0">
                <a:solidFill>
                  <a:srgbClr val="3D1608"/>
                </a:solidFill>
                <a:latin typeface="Century Gothic"/>
                <a:cs typeface="Century Gothic"/>
              </a:rPr>
              <a:t>От </a:t>
            </a:r>
            <a:r>
              <a:rPr sz="2400" spc="-105" dirty="0">
                <a:solidFill>
                  <a:srgbClr val="3D1608"/>
                </a:solidFill>
                <a:latin typeface="Century Gothic"/>
                <a:cs typeface="Century Gothic"/>
              </a:rPr>
              <a:t>1 </a:t>
            </a:r>
            <a:r>
              <a:rPr sz="2400" spc="-60" dirty="0">
                <a:solidFill>
                  <a:srgbClr val="3D1608"/>
                </a:solidFill>
                <a:latin typeface="Century Gothic"/>
                <a:cs typeface="Century Gothic"/>
              </a:rPr>
              <a:t>рабочего</a:t>
            </a:r>
            <a:r>
              <a:rPr sz="2400" spc="-1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120" dirty="0">
                <a:solidFill>
                  <a:srgbClr val="3D1608"/>
                </a:solidFill>
                <a:latin typeface="Century Gothic"/>
                <a:cs typeface="Century Gothic"/>
              </a:rPr>
              <a:t>дня,</a:t>
            </a:r>
            <a:endParaRPr sz="2400">
              <a:latin typeface="Century Gothic"/>
              <a:cs typeface="Century Gothic"/>
            </a:endParaRPr>
          </a:p>
          <a:p>
            <a:pPr marL="12700" marR="5080">
              <a:lnSpc>
                <a:spcPts val="2600"/>
              </a:lnSpc>
              <a:spcBef>
                <a:spcPts val="180"/>
              </a:spcBef>
            </a:pPr>
            <a:r>
              <a:rPr sz="2400" spc="260" dirty="0">
                <a:solidFill>
                  <a:srgbClr val="3D1608"/>
                </a:solidFill>
                <a:latin typeface="Century Gothic"/>
                <a:cs typeface="Century Gothic"/>
              </a:rPr>
              <a:t>в </a:t>
            </a:r>
            <a:r>
              <a:rPr sz="2400" spc="-35" dirty="0">
                <a:solidFill>
                  <a:srgbClr val="3D1608"/>
                </a:solidFill>
                <a:latin typeface="Century Gothic"/>
                <a:cs typeface="Century Gothic"/>
              </a:rPr>
              <a:t>зависимости </a:t>
            </a:r>
            <a:r>
              <a:rPr sz="2400" spc="70" dirty="0">
                <a:solidFill>
                  <a:srgbClr val="3D1608"/>
                </a:solidFill>
                <a:latin typeface="Century Gothic"/>
                <a:cs typeface="Century Gothic"/>
              </a:rPr>
              <a:t>от</a:t>
            </a:r>
            <a:r>
              <a:rPr sz="2400" spc="-29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1608"/>
                </a:solidFill>
                <a:latin typeface="Century Gothic"/>
                <a:cs typeface="Century Gothic"/>
              </a:rPr>
              <a:t>удаленности  </a:t>
            </a:r>
            <a:r>
              <a:rPr sz="2400" spc="70" dirty="0">
                <a:solidFill>
                  <a:srgbClr val="3D1608"/>
                </a:solidFill>
                <a:latin typeface="Century Gothic"/>
                <a:cs typeface="Century Gothic"/>
              </a:rPr>
              <a:t>от</a:t>
            </a:r>
            <a:r>
              <a:rPr sz="2400" spc="-9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30" dirty="0">
                <a:solidFill>
                  <a:srgbClr val="3D1608"/>
                </a:solidFill>
                <a:latin typeface="Century Gothic"/>
                <a:cs typeface="Century Gothic"/>
              </a:rPr>
              <a:t>Москвы</a:t>
            </a:r>
            <a:endParaRPr sz="2400">
              <a:latin typeface="Century Gothic"/>
              <a:cs typeface="Century Gothic"/>
            </a:endParaRPr>
          </a:p>
          <a:p>
            <a:pPr marL="535305">
              <a:lnSpc>
                <a:spcPct val="100000"/>
              </a:lnSpc>
              <a:spcBef>
                <a:spcPts val="1440"/>
              </a:spcBef>
            </a:pPr>
            <a:r>
              <a:rPr sz="1550" spc="10" dirty="0">
                <a:solidFill>
                  <a:srgbClr val="6E4634"/>
                </a:solidFill>
                <a:latin typeface="Tahoma"/>
                <a:cs typeface="Tahoma"/>
              </a:rPr>
              <a:t>см.</a:t>
            </a:r>
            <a:r>
              <a:rPr sz="1550" spc="-90" dirty="0">
                <a:solidFill>
                  <a:srgbClr val="6E4634"/>
                </a:solidFill>
                <a:latin typeface="Tahoma"/>
                <a:cs typeface="Tahoma"/>
              </a:rPr>
              <a:t> </a:t>
            </a:r>
            <a:r>
              <a:rPr sz="1550" spc="25" dirty="0">
                <a:solidFill>
                  <a:srgbClr val="6E4634"/>
                </a:solidFill>
                <a:latin typeface="Tahoma"/>
                <a:cs typeface="Tahoma"/>
              </a:rPr>
              <a:t>матрицу</a:t>
            </a:r>
            <a:r>
              <a:rPr sz="1550" spc="-90" dirty="0">
                <a:solidFill>
                  <a:srgbClr val="6E4634"/>
                </a:solidFill>
                <a:latin typeface="Tahoma"/>
                <a:cs typeface="Tahoma"/>
              </a:rPr>
              <a:t> </a:t>
            </a:r>
            <a:r>
              <a:rPr sz="1550" spc="50" dirty="0">
                <a:solidFill>
                  <a:srgbClr val="6E4634"/>
                </a:solidFill>
                <a:latin typeface="Tahoma"/>
                <a:cs typeface="Tahoma"/>
              </a:rPr>
              <a:t>сроков</a:t>
            </a:r>
            <a:r>
              <a:rPr sz="1550" spc="-85" dirty="0">
                <a:solidFill>
                  <a:srgbClr val="6E4634"/>
                </a:solidFill>
                <a:latin typeface="Tahoma"/>
                <a:cs typeface="Tahoma"/>
              </a:rPr>
              <a:t> </a:t>
            </a:r>
            <a:r>
              <a:rPr sz="1550" spc="40" dirty="0">
                <a:solidFill>
                  <a:srgbClr val="6E4634"/>
                </a:solidFill>
                <a:latin typeface="Tahoma"/>
                <a:cs typeface="Tahoma"/>
              </a:rPr>
              <a:t>доставки</a:t>
            </a:r>
            <a:r>
              <a:rPr sz="1550" spc="-90" dirty="0">
                <a:solidFill>
                  <a:srgbClr val="6E4634"/>
                </a:solidFill>
                <a:latin typeface="Tahoma"/>
                <a:cs typeface="Tahoma"/>
              </a:rPr>
              <a:t> </a:t>
            </a:r>
            <a:r>
              <a:rPr sz="1550" spc="30" dirty="0">
                <a:solidFill>
                  <a:srgbClr val="6E4634"/>
                </a:solidFill>
                <a:latin typeface="Tahoma"/>
                <a:cs typeface="Tahoma"/>
              </a:rPr>
              <a:t>на</a:t>
            </a:r>
            <a:r>
              <a:rPr sz="1550" spc="-85" dirty="0">
                <a:solidFill>
                  <a:srgbClr val="6E4634"/>
                </a:solidFill>
                <a:latin typeface="Tahoma"/>
                <a:cs typeface="Tahoma"/>
              </a:rPr>
              <a:t> </a:t>
            </a:r>
            <a:r>
              <a:rPr sz="1550" spc="30" dirty="0">
                <a:solidFill>
                  <a:srgbClr val="6E4634"/>
                </a:solidFill>
                <a:latin typeface="Tahoma"/>
                <a:cs typeface="Tahoma"/>
              </a:rPr>
              <a:t>сайте</a:t>
            </a:r>
            <a:r>
              <a:rPr sz="1550" spc="-90" dirty="0">
                <a:solidFill>
                  <a:srgbClr val="6E4634"/>
                </a:solidFill>
                <a:latin typeface="Tahoma"/>
                <a:cs typeface="Tahoma"/>
              </a:rPr>
              <a:t> </a:t>
            </a:r>
            <a:r>
              <a:rPr sz="1550" spc="15" dirty="0">
                <a:solidFill>
                  <a:srgbClr val="6E4634"/>
                </a:solidFill>
                <a:latin typeface="Tahoma"/>
                <a:cs typeface="Tahoma"/>
              </a:rPr>
              <a:t>cse.ru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28877" y="8925352"/>
            <a:ext cx="5116830" cy="11499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08305" marR="144780" indent="-396240">
              <a:lnSpc>
                <a:spcPts val="2600"/>
              </a:lnSpc>
              <a:spcBef>
                <a:spcPts val="455"/>
              </a:spcBef>
              <a:tabLst>
                <a:tab pos="408305" algn="l"/>
              </a:tabLst>
            </a:pPr>
            <a:r>
              <a:rPr sz="1450" spc="50" dirty="0">
                <a:solidFill>
                  <a:srgbClr val="3D1608"/>
                </a:solidFill>
                <a:latin typeface="Century Gothic"/>
                <a:cs typeface="Century Gothic"/>
              </a:rPr>
              <a:t>3	</a:t>
            </a:r>
            <a:r>
              <a:rPr sz="2400" spc="-20" dirty="0">
                <a:solidFill>
                  <a:srgbClr val="3D1608"/>
                </a:solidFill>
                <a:latin typeface="Century Gothic"/>
                <a:cs typeface="Century Gothic"/>
              </a:rPr>
              <a:t>Доставка </a:t>
            </a:r>
            <a:r>
              <a:rPr sz="2400" spc="90" dirty="0">
                <a:solidFill>
                  <a:srgbClr val="3D1608"/>
                </a:solidFill>
                <a:latin typeface="Century Gothic"/>
                <a:cs typeface="Century Gothic"/>
              </a:rPr>
              <a:t>грузов </a:t>
            </a:r>
            <a:r>
              <a:rPr sz="2400" spc="-130" dirty="0">
                <a:solidFill>
                  <a:srgbClr val="3D1608"/>
                </a:solidFill>
                <a:latin typeface="Century Gothic"/>
                <a:cs typeface="Century Gothic"/>
              </a:rPr>
              <a:t>весом </a:t>
            </a:r>
            <a:r>
              <a:rPr sz="2400" spc="-95" dirty="0">
                <a:solidFill>
                  <a:srgbClr val="3D1608"/>
                </a:solidFill>
                <a:latin typeface="Century Gothic"/>
                <a:cs typeface="Century Gothic"/>
              </a:rPr>
              <a:t>более  </a:t>
            </a:r>
            <a:r>
              <a:rPr sz="2400" spc="135" dirty="0">
                <a:solidFill>
                  <a:srgbClr val="3D1608"/>
                </a:solidFill>
                <a:latin typeface="Century Gothic"/>
                <a:cs typeface="Century Gothic"/>
              </a:rPr>
              <a:t>20 </a:t>
            </a:r>
            <a:r>
              <a:rPr sz="2400" spc="240" dirty="0">
                <a:solidFill>
                  <a:srgbClr val="3D1608"/>
                </a:solidFill>
                <a:latin typeface="Century Gothic"/>
                <a:cs typeface="Century Gothic"/>
              </a:rPr>
              <a:t>кг</a:t>
            </a:r>
            <a:r>
              <a:rPr sz="2400" spc="-434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70" dirty="0">
                <a:solidFill>
                  <a:srgbClr val="3D1608"/>
                </a:solidFill>
                <a:latin typeface="Century Gothic"/>
                <a:cs typeface="Century Gothic"/>
              </a:rPr>
              <a:t>от </a:t>
            </a:r>
            <a:r>
              <a:rPr sz="2400" spc="85" dirty="0">
                <a:solidFill>
                  <a:srgbClr val="3D1608"/>
                </a:solidFill>
                <a:latin typeface="Century Gothic"/>
                <a:cs typeface="Century Gothic"/>
              </a:rPr>
              <a:t>2 </a:t>
            </a:r>
            <a:r>
              <a:rPr sz="2400" spc="-35" dirty="0">
                <a:solidFill>
                  <a:srgbClr val="3D1608"/>
                </a:solidFill>
                <a:latin typeface="Century Gothic"/>
                <a:cs typeface="Century Gothic"/>
              </a:rPr>
              <a:t>рабочих </a:t>
            </a:r>
            <a:r>
              <a:rPr sz="2400" spc="5" dirty="0">
                <a:solidFill>
                  <a:srgbClr val="3D1608"/>
                </a:solidFill>
                <a:latin typeface="Century Gothic"/>
                <a:cs typeface="Century Gothic"/>
              </a:rPr>
              <a:t>дней</a:t>
            </a:r>
            <a:endParaRPr sz="2400">
              <a:latin typeface="Century Gothic"/>
              <a:cs typeface="Century Gothic"/>
            </a:endParaRPr>
          </a:p>
          <a:p>
            <a:pPr marL="930910">
              <a:lnSpc>
                <a:spcPct val="100000"/>
              </a:lnSpc>
              <a:spcBef>
                <a:spcPts val="1440"/>
              </a:spcBef>
            </a:pPr>
            <a:r>
              <a:rPr sz="1550" spc="10" dirty="0">
                <a:solidFill>
                  <a:srgbClr val="6E4634"/>
                </a:solidFill>
                <a:latin typeface="Tahoma"/>
                <a:cs typeface="Tahoma"/>
              </a:rPr>
              <a:t>см.</a:t>
            </a:r>
            <a:r>
              <a:rPr sz="1550" spc="-90" dirty="0">
                <a:solidFill>
                  <a:srgbClr val="6E4634"/>
                </a:solidFill>
                <a:latin typeface="Tahoma"/>
                <a:cs typeface="Tahoma"/>
              </a:rPr>
              <a:t> </a:t>
            </a:r>
            <a:r>
              <a:rPr sz="1550" spc="25" dirty="0">
                <a:solidFill>
                  <a:srgbClr val="6E4634"/>
                </a:solidFill>
                <a:latin typeface="Tahoma"/>
                <a:cs typeface="Tahoma"/>
              </a:rPr>
              <a:t>матрицу</a:t>
            </a:r>
            <a:r>
              <a:rPr sz="1550" spc="-90" dirty="0">
                <a:solidFill>
                  <a:srgbClr val="6E4634"/>
                </a:solidFill>
                <a:latin typeface="Tahoma"/>
                <a:cs typeface="Tahoma"/>
              </a:rPr>
              <a:t> </a:t>
            </a:r>
            <a:r>
              <a:rPr sz="1550" spc="50" dirty="0">
                <a:solidFill>
                  <a:srgbClr val="6E4634"/>
                </a:solidFill>
                <a:latin typeface="Tahoma"/>
                <a:cs typeface="Tahoma"/>
              </a:rPr>
              <a:t>сроков</a:t>
            </a:r>
            <a:r>
              <a:rPr sz="1550" spc="-85" dirty="0">
                <a:solidFill>
                  <a:srgbClr val="6E4634"/>
                </a:solidFill>
                <a:latin typeface="Tahoma"/>
                <a:cs typeface="Tahoma"/>
              </a:rPr>
              <a:t> </a:t>
            </a:r>
            <a:r>
              <a:rPr sz="1550" spc="40" dirty="0">
                <a:solidFill>
                  <a:srgbClr val="6E4634"/>
                </a:solidFill>
                <a:latin typeface="Tahoma"/>
                <a:cs typeface="Tahoma"/>
              </a:rPr>
              <a:t>доставки</a:t>
            </a:r>
            <a:r>
              <a:rPr sz="1550" spc="-90" dirty="0">
                <a:solidFill>
                  <a:srgbClr val="6E4634"/>
                </a:solidFill>
                <a:latin typeface="Tahoma"/>
                <a:cs typeface="Tahoma"/>
              </a:rPr>
              <a:t> </a:t>
            </a:r>
            <a:r>
              <a:rPr sz="1550" spc="30" dirty="0">
                <a:solidFill>
                  <a:srgbClr val="6E4634"/>
                </a:solidFill>
                <a:latin typeface="Tahoma"/>
                <a:cs typeface="Tahoma"/>
              </a:rPr>
              <a:t>на</a:t>
            </a:r>
            <a:r>
              <a:rPr sz="1550" spc="-85" dirty="0">
                <a:solidFill>
                  <a:srgbClr val="6E4634"/>
                </a:solidFill>
                <a:latin typeface="Tahoma"/>
                <a:cs typeface="Tahoma"/>
              </a:rPr>
              <a:t> </a:t>
            </a:r>
            <a:r>
              <a:rPr sz="1550" spc="30" dirty="0">
                <a:solidFill>
                  <a:srgbClr val="6E4634"/>
                </a:solidFill>
                <a:latin typeface="Tahoma"/>
                <a:cs typeface="Tahoma"/>
              </a:rPr>
              <a:t>сайте</a:t>
            </a:r>
            <a:r>
              <a:rPr sz="1550" spc="-90" dirty="0">
                <a:solidFill>
                  <a:srgbClr val="6E4634"/>
                </a:solidFill>
                <a:latin typeface="Tahoma"/>
                <a:cs typeface="Tahoma"/>
              </a:rPr>
              <a:t> </a:t>
            </a:r>
            <a:r>
              <a:rPr sz="1550" spc="15" dirty="0">
                <a:solidFill>
                  <a:srgbClr val="6E4634"/>
                </a:solidFill>
                <a:latin typeface="Tahoma"/>
                <a:cs typeface="Tahoma"/>
              </a:rPr>
              <a:t>cse.ru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33552" y="4370251"/>
            <a:ext cx="6480810" cy="0"/>
          </a:xfrm>
          <a:custGeom>
            <a:avLst/>
            <a:gdLst/>
            <a:ahLst/>
            <a:cxnLst/>
            <a:rect l="l" t="t" r="r" b="b"/>
            <a:pathLst>
              <a:path w="6480809">
                <a:moveTo>
                  <a:pt x="0" y="0"/>
                </a:moveTo>
                <a:lnTo>
                  <a:pt x="6480603" y="0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22691" y="3765867"/>
            <a:ext cx="212725" cy="398780"/>
          </a:xfrm>
          <a:custGeom>
            <a:avLst/>
            <a:gdLst/>
            <a:ahLst/>
            <a:cxnLst/>
            <a:rect l="l" t="t" r="r" b="b"/>
            <a:pathLst>
              <a:path w="212725" h="398779">
                <a:moveTo>
                  <a:pt x="96530" y="0"/>
                </a:moveTo>
                <a:lnTo>
                  <a:pt x="23882" y="25876"/>
                </a:lnTo>
                <a:lnTo>
                  <a:pt x="0" y="77126"/>
                </a:lnTo>
                <a:lnTo>
                  <a:pt x="2260" y="127283"/>
                </a:lnTo>
                <a:lnTo>
                  <a:pt x="8041" y="149883"/>
                </a:lnTo>
                <a:lnTo>
                  <a:pt x="96530" y="398473"/>
                </a:lnTo>
                <a:lnTo>
                  <a:pt x="185019" y="149883"/>
                </a:lnTo>
                <a:lnTo>
                  <a:pt x="212291" y="66508"/>
                </a:lnTo>
                <a:lnTo>
                  <a:pt x="212163" y="23104"/>
                </a:lnTo>
                <a:lnTo>
                  <a:pt x="176342" y="5618"/>
                </a:lnTo>
                <a:lnTo>
                  <a:pt x="96530" y="0"/>
                </a:lnTo>
                <a:close/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86431" y="3827826"/>
            <a:ext cx="65580" cy="64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917545" y="3765867"/>
            <a:ext cx="212725" cy="398780"/>
          </a:xfrm>
          <a:custGeom>
            <a:avLst/>
            <a:gdLst/>
            <a:ahLst/>
            <a:cxnLst/>
            <a:rect l="l" t="t" r="r" b="b"/>
            <a:pathLst>
              <a:path w="212725" h="398779">
                <a:moveTo>
                  <a:pt x="96530" y="0"/>
                </a:moveTo>
                <a:lnTo>
                  <a:pt x="23882" y="25876"/>
                </a:lnTo>
                <a:lnTo>
                  <a:pt x="0" y="77126"/>
                </a:lnTo>
                <a:lnTo>
                  <a:pt x="2260" y="127283"/>
                </a:lnTo>
                <a:lnTo>
                  <a:pt x="8041" y="149883"/>
                </a:lnTo>
                <a:lnTo>
                  <a:pt x="96530" y="398473"/>
                </a:lnTo>
                <a:lnTo>
                  <a:pt x="185019" y="149883"/>
                </a:lnTo>
                <a:lnTo>
                  <a:pt x="212291" y="66508"/>
                </a:lnTo>
                <a:lnTo>
                  <a:pt x="212163" y="23104"/>
                </a:lnTo>
                <a:lnTo>
                  <a:pt x="176342" y="5618"/>
                </a:lnTo>
                <a:lnTo>
                  <a:pt x="96530" y="0"/>
                </a:lnTo>
                <a:close/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981285" y="3827826"/>
            <a:ext cx="65580" cy="64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04399" y="3053537"/>
            <a:ext cx="353060" cy="1285240"/>
          </a:xfrm>
          <a:custGeom>
            <a:avLst/>
            <a:gdLst/>
            <a:ahLst/>
            <a:cxnLst/>
            <a:rect l="l" t="t" r="r" b="b"/>
            <a:pathLst>
              <a:path w="353059" h="1285239">
                <a:moveTo>
                  <a:pt x="353027" y="1285126"/>
                </a:moveTo>
                <a:lnTo>
                  <a:pt x="212701" y="0"/>
                </a:lnTo>
                <a:lnTo>
                  <a:pt x="140336" y="0"/>
                </a:lnTo>
                <a:lnTo>
                  <a:pt x="0" y="1285126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20282" y="3323324"/>
            <a:ext cx="395605" cy="173355"/>
          </a:xfrm>
          <a:custGeom>
            <a:avLst/>
            <a:gdLst/>
            <a:ahLst/>
            <a:cxnLst/>
            <a:rect l="l" t="t" r="r" b="b"/>
            <a:pathLst>
              <a:path w="395604" h="173354">
                <a:moveTo>
                  <a:pt x="376111" y="172915"/>
                </a:moveTo>
                <a:lnTo>
                  <a:pt x="0" y="172915"/>
                </a:lnTo>
                <a:lnTo>
                  <a:pt x="0" y="141017"/>
                </a:lnTo>
                <a:lnTo>
                  <a:pt x="394988" y="0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48820" y="3048825"/>
            <a:ext cx="395605" cy="173355"/>
          </a:xfrm>
          <a:custGeom>
            <a:avLst/>
            <a:gdLst/>
            <a:ahLst/>
            <a:cxnLst/>
            <a:rect l="l" t="t" r="r" b="b"/>
            <a:pathLst>
              <a:path w="395604" h="173355">
                <a:moveTo>
                  <a:pt x="376111" y="172926"/>
                </a:moveTo>
                <a:lnTo>
                  <a:pt x="0" y="172926"/>
                </a:lnTo>
                <a:lnTo>
                  <a:pt x="0" y="141027"/>
                </a:lnTo>
                <a:lnTo>
                  <a:pt x="394988" y="0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53907" y="3323324"/>
            <a:ext cx="395605" cy="173355"/>
          </a:xfrm>
          <a:custGeom>
            <a:avLst/>
            <a:gdLst/>
            <a:ahLst/>
            <a:cxnLst/>
            <a:rect l="l" t="t" r="r" b="b"/>
            <a:pathLst>
              <a:path w="395604" h="173354">
                <a:moveTo>
                  <a:pt x="18887" y="172915"/>
                </a:moveTo>
                <a:lnTo>
                  <a:pt x="394988" y="172915"/>
                </a:lnTo>
                <a:lnTo>
                  <a:pt x="394988" y="141017"/>
                </a:lnTo>
                <a:lnTo>
                  <a:pt x="0" y="0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25370" y="3048825"/>
            <a:ext cx="395605" cy="173355"/>
          </a:xfrm>
          <a:custGeom>
            <a:avLst/>
            <a:gdLst/>
            <a:ahLst/>
            <a:cxnLst/>
            <a:rect l="l" t="t" r="r" b="b"/>
            <a:pathLst>
              <a:path w="395604" h="173355">
                <a:moveTo>
                  <a:pt x="18877" y="172926"/>
                </a:moveTo>
                <a:lnTo>
                  <a:pt x="394988" y="172926"/>
                </a:lnTo>
                <a:lnTo>
                  <a:pt x="394988" y="141027"/>
                </a:lnTo>
                <a:lnTo>
                  <a:pt x="0" y="0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20282" y="3464341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017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48896" y="3464341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017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48820" y="3186997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017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20359" y="3186997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017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26462" y="3321086"/>
            <a:ext cx="267335" cy="867410"/>
          </a:xfrm>
          <a:custGeom>
            <a:avLst/>
            <a:gdLst/>
            <a:ahLst/>
            <a:cxnLst/>
            <a:rect l="l" t="t" r="r" b="b"/>
            <a:pathLst>
              <a:path w="267334" h="867410">
                <a:moveTo>
                  <a:pt x="0" y="867156"/>
                </a:moveTo>
                <a:lnTo>
                  <a:pt x="267188" y="575544"/>
                </a:lnTo>
                <a:lnTo>
                  <a:pt x="54652" y="343573"/>
                </a:lnTo>
                <a:lnTo>
                  <a:pt x="228939" y="153358"/>
                </a:lnTo>
                <a:lnTo>
                  <a:pt x="88427" y="0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68176" y="3321086"/>
            <a:ext cx="262890" cy="867410"/>
          </a:xfrm>
          <a:custGeom>
            <a:avLst/>
            <a:gdLst/>
            <a:ahLst/>
            <a:cxnLst/>
            <a:rect l="l" t="t" r="r" b="b"/>
            <a:pathLst>
              <a:path w="262890" h="867410">
                <a:moveTo>
                  <a:pt x="262879" y="867156"/>
                </a:moveTo>
                <a:lnTo>
                  <a:pt x="0" y="575544"/>
                </a:lnTo>
                <a:lnTo>
                  <a:pt x="209123" y="343573"/>
                </a:lnTo>
                <a:lnTo>
                  <a:pt x="37630" y="153347"/>
                </a:lnTo>
                <a:lnTo>
                  <a:pt x="175885" y="0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468800" y="337561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24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68800" y="3111313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17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82089" y="337561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24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82089" y="3101127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24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15271" y="3218731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>
                <a:moveTo>
                  <a:pt x="0" y="0"/>
                </a:moveTo>
                <a:lnTo>
                  <a:pt x="138635" y="0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169199" y="3053537"/>
            <a:ext cx="353060" cy="1285240"/>
          </a:xfrm>
          <a:custGeom>
            <a:avLst/>
            <a:gdLst/>
            <a:ahLst/>
            <a:cxnLst/>
            <a:rect l="l" t="t" r="r" b="b"/>
            <a:pathLst>
              <a:path w="353059" h="1285239">
                <a:moveTo>
                  <a:pt x="353027" y="1285126"/>
                </a:moveTo>
                <a:lnTo>
                  <a:pt x="212701" y="0"/>
                </a:lnTo>
                <a:lnTo>
                  <a:pt x="140336" y="0"/>
                </a:lnTo>
                <a:lnTo>
                  <a:pt x="0" y="1285126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885082" y="3323324"/>
            <a:ext cx="395605" cy="173355"/>
          </a:xfrm>
          <a:custGeom>
            <a:avLst/>
            <a:gdLst/>
            <a:ahLst/>
            <a:cxnLst/>
            <a:rect l="l" t="t" r="r" b="b"/>
            <a:pathLst>
              <a:path w="395604" h="173354">
                <a:moveTo>
                  <a:pt x="376111" y="172915"/>
                </a:moveTo>
                <a:lnTo>
                  <a:pt x="0" y="172915"/>
                </a:lnTo>
                <a:lnTo>
                  <a:pt x="0" y="141017"/>
                </a:lnTo>
                <a:lnTo>
                  <a:pt x="394988" y="0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913619" y="3048825"/>
            <a:ext cx="395605" cy="173355"/>
          </a:xfrm>
          <a:custGeom>
            <a:avLst/>
            <a:gdLst/>
            <a:ahLst/>
            <a:cxnLst/>
            <a:rect l="l" t="t" r="r" b="b"/>
            <a:pathLst>
              <a:path w="395604" h="173355">
                <a:moveTo>
                  <a:pt x="376111" y="172926"/>
                </a:moveTo>
                <a:lnTo>
                  <a:pt x="0" y="172926"/>
                </a:lnTo>
                <a:lnTo>
                  <a:pt x="0" y="141027"/>
                </a:lnTo>
                <a:lnTo>
                  <a:pt x="394988" y="0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418706" y="3323324"/>
            <a:ext cx="395605" cy="173355"/>
          </a:xfrm>
          <a:custGeom>
            <a:avLst/>
            <a:gdLst/>
            <a:ahLst/>
            <a:cxnLst/>
            <a:rect l="l" t="t" r="r" b="b"/>
            <a:pathLst>
              <a:path w="395604" h="173354">
                <a:moveTo>
                  <a:pt x="18887" y="172915"/>
                </a:moveTo>
                <a:lnTo>
                  <a:pt x="394988" y="172915"/>
                </a:lnTo>
                <a:lnTo>
                  <a:pt x="394988" y="141017"/>
                </a:lnTo>
                <a:lnTo>
                  <a:pt x="0" y="0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390169" y="3048825"/>
            <a:ext cx="395605" cy="173355"/>
          </a:xfrm>
          <a:custGeom>
            <a:avLst/>
            <a:gdLst/>
            <a:ahLst/>
            <a:cxnLst/>
            <a:rect l="l" t="t" r="r" b="b"/>
            <a:pathLst>
              <a:path w="395604" h="173355">
                <a:moveTo>
                  <a:pt x="18877" y="172926"/>
                </a:moveTo>
                <a:lnTo>
                  <a:pt x="394988" y="172926"/>
                </a:lnTo>
                <a:lnTo>
                  <a:pt x="394988" y="141027"/>
                </a:lnTo>
                <a:lnTo>
                  <a:pt x="0" y="0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885082" y="3464341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017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813695" y="3464341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017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913619" y="3186997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017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785158" y="3186997"/>
            <a:ext cx="0" cy="141605"/>
          </a:xfrm>
          <a:custGeom>
            <a:avLst/>
            <a:gdLst/>
            <a:ahLst/>
            <a:cxnLst/>
            <a:rect l="l" t="t" r="r" b="b"/>
            <a:pathLst>
              <a:path h="141604">
                <a:moveTo>
                  <a:pt x="0" y="0"/>
                </a:moveTo>
                <a:lnTo>
                  <a:pt x="0" y="141017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191262" y="3321086"/>
            <a:ext cx="267335" cy="867410"/>
          </a:xfrm>
          <a:custGeom>
            <a:avLst/>
            <a:gdLst/>
            <a:ahLst/>
            <a:cxnLst/>
            <a:rect l="l" t="t" r="r" b="b"/>
            <a:pathLst>
              <a:path w="267334" h="867410">
                <a:moveTo>
                  <a:pt x="0" y="867156"/>
                </a:moveTo>
                <a:lnTo>
                  <a:pt x="267188" y="575544"/>
                </a:lnTo>
                <a:lnTo>
                  <a:pt x="54652" y="343573"/>
                </a:lnTo>
                <a:lnTo>
                  <a:pt x="228939" y="153358"/>
                </a:lnTo>
                <a:lnTo>
                  <a:pt x="88427" y="0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32976" y="3321086"/>
            <a:ext cx="262890" cy="867410"/>
          </a:xfrm>
          <a:custGeom>
            <a:avLst/>
            <a:gdLst/>
            <a:ahLst/>
            <a:cxnLst/>
            <a:rect l="l" t="t" r="r" b="b"/>
            <a:pathLst>
              <a:path w="262890" h="867410">
                <a:moveTo>
                  <a:pt x="262879" y="867156"/>
                </a:moveTo>
                <a:lnTo>
                  <a:pt x="0" y="575544"/>
                </a:lnTo>
                <a:lnTo>
                  <a:pt x="209123" y="343573"/>
                </a:lnTo>
                <a:lnTo>
                  <a:pt x="37630" y="153347"/>
                </a:lnTo>
                <a:lnTo>
                  <a:pt x="175885" y="0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133600" y="337561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24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133600" y="3111313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17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546888" y="3375615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24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546888" y="3101127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24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280071" y="3218731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>
                <a:moveTo>
                  <a:pt x="0" y="0"/>
                </a:moveTo>
                <a:lnTo>
                  <a:pt x="138635" y="0"/>
                </a:lnTo>
              </a:path>
            </a:pathLst>
          </a:custGeom>
          <a:ln w="4508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90024" y="3780855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288334" y="0"/>
                </a:moveTo>
                <a:lnTo>
                  <a:pt x="0" y="0"/>
                </a:lnTo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90024" y="4180027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288334" y="0"/>
                </a:moveTo>
                <a:lnTo>
                  <a:pt x="0" y="0"/>
                </a:lnTo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90024" y="3980441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288334" y="0"/>
                </a:moveTo>
                <a:lnTo>
                  <a:pt x="0" y="0"/>
                </a:lnTo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731449" y="4185545"/>
            <a:ext cx="455197" cy="162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732865" y="3780850"/>
            <a:ext cx="887730" cy="343535"/>
          </a:xfrm>
          <a:custGeom>
            <a:avLst/>
            <a:gdLst/>
            <a:ahLst/>
            <a:cxnLst/>
            <a:rect l="l" t="t" r="r" b="b"/>
            <a:pathLst>
              <a:path w="887729" h="343535">
                <a:moveTo>
                  <a:pt x="0" y="0"/>
                </a:moveTo>
                <a:lnTo>
                  <a:pt x="0" y="343522"/>
                </a:lnTo>
                <a:lnTo>
                  <a:pt x="887590" y="343522"/>
                </a:lnTo>
                <a:lnTo>
                  <a:pt x="887590" y="151203"/>
                </a:lnTo>
                <a:lnTo>
                  <a:pt x="788173" y="0"/>
                </a:lnTo>
                <a:lnTo>
                  <a:pt x="0" y="0"/>
                </a:lnTo>
                <a:close/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694001" y="4125598"/>
            <a:ext cx="965835" cy="70485"/>
          </a:xfrm>
          <a:custGeom>
            <a:avLst/>
            <a:gdLst/>
            <a:ahLst/>
            <a:cxnLst/>
            <a:rect l="l" t="t" r="r" b="b"/>
            <a:pathLst>
              <a:path w="965834" h="70485">
                <a:moveTo>
                  <a:pt x="0" y="0"/>
                </a:moveTo>
                <a:lnTo>
                  <a:pt x="965316" y="0"/>
                </a:lnTo>
                <a:lnTo>
                  <a:pt x="965316" y="70024"/>
                </a:lnTo>
                <a:lnTo>
                  <a:pt x="0" y="70024"/>
                </a:lnTo>
                <a:lnTo>
                  <a:pt x="0" y="0"/>
                </a:lnTo>
                <a:close/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888315" y="3859341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494"/>
                </a:lnTo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060706" y="3859341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494"/>
                </a:lnTo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455819" y="3787989"/>
            <a:ext cx="158115" cy="146050"/>
          </a:xfrm>
          <a:custGeom>
            <a:avLst/>
            <a:gdLst/>
            <a:ahLst/>
            <a:cxnLst/>
            <a:rect l="l" t="t" r="r" b="b"/>
            <a:pathLst>
              <a:path w="158115" h="146050">
                <a:moveTo>
                  <a:pt x="158121" y="145594"/>
                </a:moveTo>
                <a:lnTo>
                  <a:pt x="0" y="145594"/>
                </a:lnTo>
                <a:lnTo>
                  <a:pt x="0" y="0"/>
                </a:lnTo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245178" y="3859341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494"/>
                </a:lnTo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751448" y="3780849"/>
            <a:ext cx="887730" cy="343535"/>
          </a:xfrm>
          <a:custGeom>
            <a:avLst/>
            <a:gdLst/>
            <a:ahLst/>
            <a:cxnLst/>
            <a:rect l="l" t="t" r="r" b="b"/>
            <a:pathLst>
              <a:path w="887729" h="343535">
                <a:moveTo>
                  <a:pt x="0" y="343522"/>
                </a:moveTo>
                <a:lnTo>
                  <a:pt x="887590" y="343522"/>
                </a:lnTo>
                <a:lnTo>
                  <a:pt x="887590" y="0"/>
                </a:lnTo>
                <a:lnTo>
                  <a:pt x="0" y="0"/>
                </a:lnTo>
                <a:lnTo>
                  <a:pt x="0" y="343522"/>
                </a:lnTo>
                <a:close/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712591" y="4125598"/>
            <a:ext cx="965835" cy="70485"/>
          </a:xfrm>
          <a:custGeom>
            <a:avLst/>
            <a:gdLst/>
            <a:ahLst/>
            <a:cxnLst/>
            <a:rect l="l" t="t" r="r" b="b"/>
            <a:pathLst>
              <a:path w="965834" h="70485">
                <a:moveTo>
                  <a:pt x="0" y="0"/>
                </a:moveTo>
                <a:lnTo>
                  <a:pt x="965316" y="0"/>
                </a:lnTo>
                <a:lnTo>
                  <a:pt x="965316" y="70024"/>
                </a:lnTo>
                <a:lnTo>
                  <a:pt x="0" y="70024"/>
                </a:lnTo>
                <a:lnTo>
                  <a:pt x="0" y="0"/>
                </a:lnTo>
                <a:close/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713445" y="4185545"/>
            <a:ext cx="455199" cy="162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906898" y="3859341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494"/>
                </a:lnTo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090808" y="3859341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494"/>
                </a:lnTo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274719" y="3859341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494"/>
                </a:lnTo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458629" y="3859341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494"/>
                </a:lnTo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216263" y="4185545"/>
            <a:ext cx="455198" cy="162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760007" y="3780849"/>
            <a:ext cx="887730" cy="343535"/>
          </a:xfrm>
          <a:custGeom>
            <a:avLst/>
            <a:gdLst/>
            <a:ahLst/>
            <a:cxnLst/>
            <a:rect l="l" t="t" r="r" b="b"/>
            <a:pathLst>
              <a:path w="887729" h="343535">
                <a:moveTo>
                  <a:pt x="0" y="343522"/>
                </a:moveTo>
                <a:lnTo>
                  <a:pt x="887590" y="343522"/>
                </a:lnTo>
                <a:lnTo>
                  <a:pt x="887590" y="0"/>
                </a:lnTo>
                <a:lnTo>
                  <a:pt x="0" y="0"/>
                </a:lnTo>
                <a:lnTo>
                  <a:pt x="0" y="343522"/>
                </a:lnTo>
                <a:close/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21139" y="4125598"/>
            <a:ext cx="965835" cy="70485"/>
          </a:xfrm>
          <a:custGeom>
            <a:avLst/>
            <a:gdLst/>
            <a:ahLst/>
            <a:cxnLst/>
            <a:rect l="l" t="t" r="r" b="b"/>
            <a:pathLst>
              <a:path w="965834" h="70485">
                <a:moveTo>
                  <a:pt x="0" y="0"/>
                </a:moveTo>
                <a:lnTo>
                  <a:pt x="965316" y="0"/>
                </a:lnTo>
                <a:lnTo>
                  <a:pt x="965316" y="70024"/>
                </a:lnTo>
                <a:lnTo>
                  <a:pt x="0" y="70024"/>
                </a:lnTo>
                <a:lnTo>
                  <a:pt x="0" y="0"/>
                </a:lnTo>
                <a:close/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722002" y="4185545"/>
            <a:ext cx="455198" cy="162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915454" y="3859341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494"/>
                </a:lnTo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099365" y="3859341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494"/>
                </a:lnTo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283275" y="3859341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494"/>
                </a:lnTo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67184" y="3859341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494"/>
                </a:lnTo>
              </a:path>
            </a:pathLst>
          </a:custGeom>
          <a:ln w="4508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224818" y="4185545"/>
            <a:ext cx="455198" cy="1621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176662" y="4185545"/>
            <a:ext cx="455197" cy="1621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65" dirty="0"/>
              <a:t>10</a:t>
            </a:fld>
            <a:endParaRPr spc="6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887" y="565134"/>
            <a:ext cx="13135610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50" spc="190" dirty="0">
                <a:solidFill>
                  <a:srgbClr val="FFFFFF"/>
                </a:solidFill>
              </a:rPr>
              <a:t>НАШИ </a:t>
            </a:r>
            <a:r>
              <a:rPr sz="4550" spc="225" dirty="0">
                <a:solidFill>
                  <a:srgbClr val="FFFFFF"/>
                </a:solidFill>
              </a:rPr>
              <a:t>УСЛУГИ </a:t>
            </a:r>
            <a:r>
              <a:rPr sz="4550" b="0" spc="110" dirty="0">
                <a:solidFill>
                  <a:srgbClr val="FFFFFF"/>
                </a:solidFill>
                <a:latin typeface="Century Gothic"/>
                <a:cs typeface="Century Gothic"/>
              </a:rPr>
              <a:t>И </a:t>
            </a:r>
            <a:r>
              <a:rPr sz="4550" b="0" spc="220" dirty="0">
                <a:solidFill>
                  <a:srgbClr val="FFFFFF"/>
                </a:solidFill>
                <a:latin typeface="Century Gothic"/>
                <a:cs typeface="Century Gothic"/>
              </a:rPr>
              <a:t>СПЕЦИАЛЬНЫЕ</a:t>
            </a:r>
            <a:r>
              <a:rPr sz="4550" b="0" spc="-5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550" b="0" spc="175" dirty="0">
                <a:solidFill>
                  <a:srgbClr val="FFFFFF"/>
                </a:solidFill>
                <a:latin typeface="Century Gothic"/>
                <a:cs typeface="Century Gothic"/>
              </a:rPr>
              <a:t>СЕРВИСЫ</a:t>
            </a:r>
            <a:endParaRPr sz="455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680" y="1495137"/>
            <a:ext cx="1797685" cy="0"/>
          </a:xfrm>
          <a:custGeom>
            <a:avLst/>
            <a:gdLst/>
            <a:ahLst/>
            <a:cxnLst/>
            <a:rect l="l" t="t" r="r" b="b"/>
            <a:pathLst>
              <a:path w="1797685">
                <a:moveTo>
                  <a:pt x="0" y="0"/>
                </a:moveTo>
                <a:lnTo>
                  <a:pt x="1797533" y="0"/>
                </a:lnTo>
              </a:path>
            </a:pathLst>
          </a:custGeom>
          <a:ln w="68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8259" y="3452988"/>
            <a:ext cx="145415" cy="297180"/>
          </a:xfrm>
          <a:custGeom>
            <a:avLst/>
            <a:gdLst/>
            <a:ahLst/>
            <a:cxnLst/>
            <a:rect l="l" t="t" r="r" b="b"/>
            <a:pathLst>
              <a:path w="145414" h="297179">
                <a:moveTo>
                  <a:pt x="46187" y="296922"/>
                </a:moveTo>
                <a:lnTo>
                  <a:pt x="144831" y="0"/>
                </a:lnTo>
                <a:lnTo>
                  <a:pt x="99633" y="0"/>
                </a:lnTo>
                <a:lnTo>
                  <a:pt x="0" y="296922"/>
                </a:lnTo>
                <a:lnTo>
                  <a:pt x="46187" y="296922"/>
                </a:lnTo>
                <a:close/>
              </a:path>
            </a:pathLst>
          </a:custGeom>
          <a:ln w="2370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86549" y="3382932"/>
            <a:ext cx="4812030" cy="842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3045" marR="5080" indent="-220979">
              <a:lnSpc>
                <a:spcPct val="101099"/>
              </a:lnSpc>
              <a:spcBef>
                <a:spcPts val="90"/>
              </a:spcBef>
            </a:pPr>
            <a:r>
              <a:rPr sz="3900" b="1" i="1" spc="-7" baseline="5341" dirty="0">
                <a:solidFill>
                  <a:srgbClr val="F47920"/>
                </a:solidFill>
                <a:latin typeface="Century Gothic"/>
                <a:cs typeface="Century Gothic"/>
              </a:rPr>
              <a:t>/ </a:t>
            </a:r>
            <a:r>
              <a:rPr sz="2650" spc="-30" dirty="0">
                <a:solidFill>
                  <a:srgbClr val="FFFFFF"/>
                </a:solidFill>
                <a:latin typeface="Century Gothic"/>
                <a:cs typeface="Century Gothic"/>
              </a:rPr>
              <a:t>Международная </a:t>
            </a:r>
            <a:r>
              <a:rPr sz="2650" spc="-15" dirty="0">
                <a:solidFill>
                  <a:srgbClr val="FFFFFF"/>
                </a:solidFill>
                <a:latin typeface="Century Gothic"/>
                <a:cs typeface="Century Gothic"/>
              </a:rPr>
              <a:t>доставка  </a:t>
            </a:r>
            <a:r>
              <a:rPr sz="2650" spc="10" dirty="0">
                <a:solidFill>
                  <a:srgbClr val="FFFFFF"/>
                </a:solidFill>
                <a:latin typeface="Century Gothic"/>
                <a:cs typeface="Century Gothic"/>
              </a:rPr>
              <a:t>и </a:t>
            </a:r>
            <a:r>
              <a:rPr sz="2650" spc="-100" dirty="0">
                <a:solidFill>
                  <a:srgbClr val="FFFFFF"/>
                </a:solidFill>
                <a:latin typeface="Century Gothic"/>
                <a:cs typeface="Century Gothic"/>
              </a:rPr>
              <a:t>таможенное</a:t>
            </a:r>
            <a:r>
              <a:rPr sz="2650" spc="-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50" spc="-200" dirty="0">
                <a:solidFill>
                  <a:srgbClr val="FFFFFF"/>
                </a:solidFill>
                <a:latin typeface="Century Gothic"/>
                <a:cs typeface="Century Gothic"/>
              </a:rPr>
              <a:t>оформление</a:t>
            </a:r>
            <a:endParaRPr sz="265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42049" y="3452988"/>
            <a:ext cx="145415" cy="297180"/>
          </a:xfrm>
          <a:custGeom>
            <a:avLst/>
            <a:gdLst/>
            <a:ahLst/>
            <a:cxnLst/>
            <a:rect l="l" t="t" r="r" b="b"/>
            <a:pathLst>
              <a:path w="145415" h="297179">
                <a:moveTo>
                  <a:pt x="46187" y="296922"/>
                </a:moveTo>
                <a:lnTo>
                  <a:pt x="144831" y="0"/>
                </a:lnTo>
                <a:lnTo>
                  <a:pt x="99633" y="0"/>
                </a:lnTo>
                <a:lnTo>
                  <a:pt x="0" y="296922"/>
                </a:lnTo>
                <a:lnTo>
                  <a:pt x="46187" y="296922"/>
                </a:lnTo>
                <a:close/>
              </a:path>
            </a:pathLst>
          </a:custGeom>
          <a:ln w="2370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30339" y="3382932"/>
            <a:ext cx="3696335" cy="842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3045" marR="5080" indent="-220979">
              <a:lnSpc>
                <a:spcPct val="101099"/>
              </a:lnSpc>
              <a:spcBef>
                <a:spcPts val="90"/>
              </a:spcBef>
            </a:pPr>
            <a:r>
              <a:rPr sz="3900" b="1" i="1" spc="-7" baseline="5341" dirty="0">
                <a:solidFill>
                  <a:srgbClr val="F47920"/>
                </a:solidFill>
                <a:latin typeface="Century Gothic"/>
                <a:cs typeface="Century Gothic"/>
              </a:rPr>
              <a:t>/ </a:t>
            </a:r>
            <a:r>
              <a:rPr sz="2650" spc="-100" dirty="0">
                <a:solidFill>
                  <a:srgbClr val="FFFFFF"/>
                </a:solidFill>
                <a:latin typeface="Century Gothic"/>
                <a:cs typeface="Century Gothic"/>
              </a:rPr>
              <a:t>Фулфилмент </a:t>
            </a:r>
            <a:r>
              <a:rPr sz="2650" spc="250" dirty="0">
                <a:solidFill>
                  <a:srgbClr val="FFFFFF"/>
                </a:solidFill>
                <a:latin typeface="Century Gothic"/>
                <a:cs typeface="Century Gothic"/>
              </a:rPr>
              <a:t>для  </a:t>
            </a:r>
            <a:r>
              <a:rPr sz="2650" spc="140" dirty="0">
                <a:solidFill>
                  <a:srgbClr val="FFFFFF"/>
                </a:solidFill>
                <a:latin typeface="Century Gothic"/>
                <a:cs typeface="Century Gothic"/>
              </a:rPr>
              <a:t>ин</a:t>
            </a:r>
            <a:r>
              <a:rPr sz="2650" spc="65" dirty="0">
                <a:solidFill>
                  <a:srgbClr val="FFFFFF"/>
                </a:solidFill>
                <a:latin typeface="Century Gothic"/>
                <a:cs typeface="Century Gothic"/>
              </a:rPr>
              <a:t>т</a:t>
            </a:r>
            <a:r>
              <a:rPr sz="2650" spc="-125" dirty="0">
                <a:solidFill>
                  <a:srgbClr val="FFFFFF"/>
                </a:solidFill>
                <a:latin typeface="Century Gothic"/>
                <a:cs typeface="Century Gothic"/>
              </a:rPr>
              <a:t>ерн</a:t>
            </a:r>
            <a:r>
              <a:rPr sz="2650" spc="-180" dirty="0">
                <a:solidFill>
                  <a:srgbClr val="FFFFFF"/>
                </a:solidFill>
                <a:latin typeface="Century Gothic"/>
                <a:cs typeface="Century Gothic"/>
              </a:rPr>
              <a:t>е</a:t>
            </a:r>
            <a:r>
              <a:rPr sz="2650" dirty="0">
                <a:solidFill>
                  <a:srgbClr val="FFFFFF"/>
                </a:solidFill>
                <a:latin typeface="Century Gothic"/>
                <a:cs typeface="Century Gothic"/>
              </a:rPr>
              <a:t>т-ма</a:t>
            </a:r>
            <a:r>
              <a:rPr sz="2650" spc="-45" dirty="0">
                <a:solidFill>
                  <a:srgbClr val="FFFFFF"/>
                </a:solidFill>
                <a:latin typeface="Century Gothic"/>
                <a:cs typeface="Century Gothic"/>
              </a:rPr>
              <a:t>г</a:t>
            </a:r>
            <a:r>
              <a:rPr sz="2650" spc="30" dirty="0">
                <a:solidFill>
                  <a:srgbClr val="FFFFFF"/>
                </a:solidFill>
                <a:latin typeface="Century Gothic"/>
                <a:cs typeface="Century Gothic"/>
              </a:rPr>
              <a:t>азинов</a:t>
            </a:r>
            <a:endParaRPr sz="265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98259" y="5449326"/>
            <a:ext cx="145415" cy="297180"/>
          </a:xfrm>
          <a:custGeom>
            <a:avLst/>
            <a:gdLst/>
            <a:ahLst/>
            <a:cxnLst/>
            <a:rect l="l" t="t" r="r" b="b"/>
            <a:pathLst>
              <a:path w="145414" h="297179">
                <a:moveTo>
                  <a:pt x="46187" y="296922"/>
                </a:moveTo>
                <a:lnTo>
                  <a:pt x="144831" y="0"/>
                </a:lnTo>
                <a:lnTo>
                  <a:pt x="99633" y="0"/>
                </a:lnTo>
                <a:lnTo>
                  <a:pt x="0" y="296922"/>
                </a:lnTo>
                <a:lnTo>
                  <a:pt x="46187" y="296922"/>
                </a:lnTo>
                <a:close/>
              </a:path>
            </a:pathLst>
          </a:custGeom>
          <a:ln w="2370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86549" y="5379270"/>
            <a:ext cx="4547870" cy="842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3045" marR="5080" indent="-220979">
              <a:lnSpc>
                <a:spcPct val="101099"/>
              </a:lnSpc>
              <a:spcBef>
                <a:spcPts val="90"/>
              </a:spcBef>
            </a:pPr>
            <a:r>
              <a:rPr sz="3900" b="1" i="1" spc="-7" baseline="5341" dirty="0">
                <a:solidFill>
                  <a:srgbClr val="F47920"/>
                </a:solidFill>
                <a:latin typeface="Century Gothic"/>
                <a:cs typeface="Century Gothic"/>
              </a:rPr>
              <a:t>/ </a:t>
            </a:r>
            <a:r>
              <a:rPr sz="2650" spc="-25" dirty="0">
                <a:solidFill>
                  <a:srgbClr val="FFFFFF"/>
                </a:solidFill>
                <a:latin typeface="Century Gothic"/>
                <a:cs typeface="Century Gothic"/>
              </a:rPr>
              <a:t>Доставка </a:t>
            </a:r>
            <a:r>
              <a:rPr sz="2650" spc="-235" dirty="0">
                <a:solidFill>
                  <a:srgbClr val="FFFFFF"/>
                </a:solidFill>
                <a:latin typeface="Century Gothic"/>
                <a:cs typeface="Century Gothic"/>
              </a:rPr>
              <a:t>с </a:t>
            </a:r>
            <a:r>
              <a:rPr sz="2650" spc="-100" dirty="0">
                <a:solidFill>
                  <a:srgbClr val="FFFFFF"/>
                </a:solidFill>
                <a:latin typeface="Century Gothic"/>
                <a:cs typeface="Century Gothic"/>
              </a:rPr>
              <a:t>соблюдением  </a:t>
            </a:r>
            <a:r>
              <a:rPr sz="2650" spc="-55" dirty="0">
                <a:solidFill>
                  <a:srgbClr val="FFFFFF"/>
                </a:solidFill>
                <a:latin typeface="Century Gothic"/>
                <a:cs typeface="Century Gothic"/>
              </a:rPr>
              <a:t>температурного</a:t>
            </a:r>
            <a:r>
              <a:rPr sz="265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50" spc="-175" dirty="0">
                <a:solidFill>
                  <a:srgbClr val="FFFFFF"/>
                </a:solidFill>
                <a:latin typeface="Century Gothic"/>
                <a:cs typeface="Century Gothic"/>
              </a:rPr>
              <a:t>режима</a:t>
            </a:r>
            <a:endParaRPr sz="26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42049" y="5449326"/>
            <a:ext cx="145415" cy="297180"/>
          </a:xfrm>
          <a:custGeom>
            <a:avLst/>
            <a:gdLst/>
            <a:ahLst/>
            <a:cxnLst/>
            <a:rect l="l" t="t" r="r" b="b"/>
            <a:pathLst>
              <a:path w="145415" h="297179">
                <a:moveTo>
                  <a:pt x="46187" y="296922"/>
                </a:moveTo>
                <a:lnTo>
                  <a:pt x="144831" y="0"/>
                </a:lnTo>
                <a:lnTo>
                  <a:pt x="99633" y="0"/>
                </a:lnTo>
                <a:lnTo>
                  <a:pt x="0" y="296922"/>
                </a:lnTo>
                <a:lnTo>
                  <a:pt x="46187" y="296922"/>
                </a:lnTo>
                <a:close/>
              </a:path>
            </a:pathLst>
          </a:custGeom>
          <a:ln w="2370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430339" y="5379270"/>
            <a:ext cx="3658870" cy="842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3045" marR="5080" indent="-220979">
              <a:lnSpc>
                <a:spcPct val="101099"/>
              </a:lnSpc>
              <a:spcBef>
                <a:spcPts val="90"/>
              </a:spcBef>
            </a:pPr>
            <a:r>
              <a:rPr sz="3900" b="1" i="1" spc="-7" baseline="5341" dirty="0">
                <a:solidFill>
                  <a:srgbClr val="F47920"/>
                </a:solidFill>
                <a:latin typeface="Century Gothic"/>
                <a:cs typeface="Century Gothic"/>
              </a:rPr>
              <a:t>/ </a:t>
            </a:r>
            <a:r>
              <a:rPr sz="2650" spc="-50" dirty="0">
                <a:solidFill>
                  <a:srgbClr val="FFFFFF"/>
                </a:solidFill>
                <a:latin typeface="Century Gothic"/>
                <a:cs typeface="Century Gothic"/>
              </a:rPr>
              <a:t>Страхование</a:t>
            </a:r>
            <a:r>
              <a:rPr sz="2650" spc="-2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50" spc="95" dirty="0">
                <a:solidFill>
                  <a:srgbClr val="FFFFFF"/>
                </a:solidFill>
                <a:latin typeface="Century Gothic"/>
                <a:cs typeface="Century Gothic"/>
              </a:rPr>
              <a:t>грузов  </a:t>
            </a:r>
            <a:r>
              <a:rPr sz="2650" spc="10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650" dirty="0">
                <a:solidFill>
                  <a:srgbClr val="FFFFFF"/>
                </a:solidFill>
                <a:latin typeface="Century Gothic"/>
                <a:cs typeface="Century Gothic"/>
              </a:rPr>
              <a:t> отправлений</a:t>
            </a:r>
            <a:endParaRPr sz="26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98259" y="7445664"/>
            <a:ext cx="145415" cy="297180"/>
          </a:xfrm>
          <a:custGeom>
            <a:avLst/>
            <a:gdLst/>
            <a:ahLst/>
            <a:cxnLst/>
            <a:rect l="l" t="t" r="r" b="b"/>
            <a:pathLst>
              <a:path w="145414" h="297179">
                <a:moveTo>
                  <a:pt x="46187" y="296922"/>
                </a:moveTo>
                <a:lnTo>
                  <a:pt x="144831" y="0"/>
                </a:lnTo>
                <a:lnTo>
                  <a:pt x="99633" y="0"/>
                </a:lnTo>
                <a:lnTo>
                  <a:pt x="0" y="296922"/>
                </a:lnTo>
                <a:lnTo>
                  <a:pt x="46187" y="296922"/>
                </a:lnTo>
                <a:close/>
              </a:path>
            </a:pathLst>
          </a:custGeom>
          <a:ln w="2370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86549" y="7375607"/>
            <a:ext cx="3444875" cy="8420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00" b="1" i="1" spc="-7" baseline="5341" dirty="0">
                <a:solidFill>
                  <a:srgbClr val="F47920"/>
                </a:solidFill>
                <a:latin typeface="Century Gothic"/>
                <a:cs typeface="Century Gothic"/>
              </a:rPr>
              <a:t>/</a:t>
            </a:r>
            <a:r>
              <a:rPr sz="3900" b="1" i="1" spc="-284" baseline="5341" dirty="0">
                <a:solidFill>
                  <a:srgbClr val="F47920"/>
                </a:solidFill>
                <a:latin typeface="Century Gothic"/>
                <a:cs typeface="Century Gothic"/>
              </a:rPr>
              <a:t> </a:t>
            </a:r>
            <a:r>
              <a:rPr sz="2650" spc="-25" dirty="0">
                <a:solidFill>
                  <a:srgbClr val="FFFFFF"/>
                </a:solidFill>
                <a:latin typeface="Century Gothic"/>
                <a:cs typeface="Century Gothic"/>
              </a:rPr>
              <a:t>Доставка</a:t>
            </a:r>
            <a:endParaRPr sz="2650" dirty="0">
              <a:latin typeface="Century Gothic"/>
              <a:cs typeface="Century Gothic"/>
            </a:endParaRPr>
          </a:p>
          <a:p>
            <a:pPr marL="233045">
              <a:lnSpc>
                <a:spcPct val="100000"/>
              </a:lnSpc>
              <a:spcBef>
                <a:spcPts val="35"/>
              </a:spcBef>
            </a:pPr>
            <a:r>
              <a:rPr sz="2650" spc="280" dirty="0">
                <a:solidFill>
                  <a:srgbClr val="FFFFFF"/>
                </a:solidFill>
                <a:latin typeface="Century Gothic"/>
                <a:cs typeface="Century Gothic"/>
              </a:rPr>
              <a:t>в </a:t>
            </a:r>
            <a:r>
              <a:rPr sz="2650" spc="-120" dirty="0">
                <a:solidFill>
                  <a:srgbClr val="FFFFFF"/>
                </a:solidFill>
                <a:latin typeface="Century Gothic"/>
                <a:cs typeface="Century Gothic"/>
              </a:rPr>
              <a:t>нерабочее</a:t>
            </a:r>
            <a:r>
              <a:rPr sz="2650" spc="-3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50" spc="-35" dirty="0">
                <a:solidFill>
                  <a:srgbClr val="FFFFFF"/>
                </a:solidFill>
                <a:latin typeface="Century Gothic"/>
                <a:cs typeface="Century Gothic"/>
              </a:rPr>
              <a:t>время</a:t>
            </a:r>
            <a:endParaRPr sz="265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42049" y="7445664"/>
            <a:ext cx="145415" cy="297180"/>
          </a:xfrm>
          <a:custGeom>
            <a:avLst/>
            <a:gdLst/>
            <a:ahLst/>
            <a:cxnLst/>
            <a:rect l="l" t="t" r="r" b="b"/>
            <a:pathLst>
              <a:path w="145415" h="297179">
                <a:moveTo>
                  <a:pt x="46187" y="296922"/>
                </a:moveTo>
                <a:lnTo>
                  <a:pt x="144831" y="0"/>
                </a:lnTo>
                <a:lnTo>
                  <a:pt x="99633" y="0"/>
                </a:lnTo>
                <a:lnTo>
                  <a:pt x="0" y="296922"/>
                </a:lnTo>
                <a:lnTo>
                  <a:pt x="46187" y="296922"/>
                </a:lnTo>
                <a:close/>
              </a:path>
            </a:pathLst>
          </a:custGeom>
          <a:ln w="2370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430339" y="7375607"/>
            <a:ext cx="3055620" cy="842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3045" marR="5080" indent="-220979">
              <a:lnSpc>
                <a:spcPct val="101099"/>
              </a:lnSpc>
              <a:spcBef>
                <a:spcPts val="90"/>
              </a:spcBef>
            </a:pPr>
            <a:r>
              <a:rPr sz="3900" b="1" i="1" spc="-7" baseline="5341" dirty="0">
                <a:solidFill>
                  <a:srgbClr val="F47920"/>
                </a:solidFill>
                <a:latin typeface="Century Gothic"/>
                <a:cs typeface="Century Gothic"/>
              </a:rPr>
              <a:t>/ </a:t>
            </a:r>
            <a:r>
              <a:rPr sz="2650" spc="-25" dirty="0">
                <a:solidFill>
                  <a:srgbClr val="FFFFFF"/>
                </a:solidFill>
                <a:latin typeface="Century Gothic"/>
                <a:cs typeface="Century Gothic"/>
              </a:rPr>
              <a:t>Доставка  </a:t>
            </a:r>
            <a:r>
              <a:rPr sz="2650" dirty="0">
                <a:solidFill>
                  <a:srgbClr val="FFFFFF"/>
                </a:solidFill>
                <a:latin typeface="Century Gothic"/>
                <a:cs typeface="Century Gothic"/>
              </a:rPr>
              <a:t>банковских</a:t>
            </a:r>
            <a:r>
              <a:rPr sz="265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50" spc="-10" dirty="0">
                <a:solidFill>
                  <a:srgbClr val="FFFFFF"/>
                </a:solidFill>
                <a:latin typeface="Century Gothic"/>
                <a:cs typeface="Century Gothic"/>
              </a:rPr>
              <a:t>карт</a:t>
            </a:r>
            <a:endParaRPr sz="265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98259" y="9442001"/>
            <a:ext cx="145415" cy="297180"/>
          </a:xfrm>
          <a:custGeom>
            <a:avLst/>
            <a:gdLst/>
            <a:ahLst/>
            <a:cxnLst/>
            <a:rect l="l" t="t" r="r" b="b"/>
            <a:pathLst>
              <a:path w="145414" h="297179">
                <a:moveTo>
                  <a:pt x="46187" y="296922"/>
                </a:moveTo>
                <a:lnTo>
                  <a:pt x="144831" y="0"/>
                </a:lnTo>
                <a:lnTo>
                  <a:pt x="99633" y="0"/>
                </a:lnTo>
                <a:lnTo>
                  <a:pt x="0" y="296922"/>
                </a:lnTo>
                <a:lnTo>
                  <a:pt x="46187" y="296922"/>
                </a:lnTo>
                <a:close/>
              </a:path>
            </a:pathLst>
          </a:custGeom>
          <a:ln w="2370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86549" y="9371945"/>
            <a:ext cx="3134360" cy="842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3045" marR="5080" indent="-220979">
              <a:lnSpc>
                <a:spcPct val="101099"/>
              </a:lnSpc>
              <a:spcBef>
                <a:spcPts val="90"/>
              </a:spcBef>
            </a:pPr>
            <a:r>
              <a:rPr sz="3900" b="1" i="1" spc="-7" baseline="5341" dirty="0">
                <a:solidFill>
                  <a:srgbClr val="F47920"/>
                </a:solidFill>
                <a:latin typeface="Century Gothic"/>
                <a:cs typeface="Century Gothic"/>
              </a:rPr>
              <a:t>/ </a:t>
            </a:r>
            <a:r>
              <a:rPr sz="2650" dirty="0">
                <a:solidFill>
                  <a:srgbClr val="FFFFFF"/>
                </a:solidFill>
                <a:latin typeface="Century Gothic"/>
                <a:cs typeface="Century Gothic"/>
              </a:rPr>
              <a:t>Организация  </a:t>
            </a:r>
            <a:r>
              <a:rPr sz="2650" spc="125" dirty="0">
                <a:solidFill>
                  <a:srgbClr val="FFFFFF"/>
                </a:solidFill>
                <a:latin typeface="Century Gothic"/>
                <a:cs typeface="Century Gothic"/>
              </a:rPr>
              <a:t>почтовых</a:t>
            </a:r>
            <a:r>
              <a:rPr sz="265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50" spc="-75" dirty="0">
                <a:solidFill>
                  <a:srgbClr val="FFFFFF"/>
                </a:solidFill>
                <a:latin typeface="Century Gothic"/>
                <a:cs typeface="Century Gothic"/>
              </a:rPr>
              <a:t>комнат</a:t>
            </a:r>
            <a:endParaRPr sz="265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442049" y="9442001"/>
            <a:ext cx="145415" cy="297180"/>
          </a:xfrm>
          <a:custGeom>
            <a:avLst/>
            <a:gdLst/>
            <a:ahLst/>
            <a:cxnLst/>
            <a:rect l="l" t="t" r="r" b="b"/>
            <a:pathLst>
              <a:path w="145415" h="297179">
                <a:moveTo>
                  <a:pt x="46187" y="296922"/>
                </a:moveTo>
                <a:lnTo>
                  <a:pt x="144831" y="0"/>
                </a:lnTo>
                <a:lnTo>
                  <a:pt x="99633" y="0"/>
                </a:lnTo>
                <a:lnTo>
                  <a:pt x="0" y="296922"/>
                </a:lnTo>
                <a:lnTo>
                  <a:pt x="46187" y="296922"/>
                </a:lnTo>
                <a:close/>
              </a:path>
            </a:pathLst>
          </a:custGeom>
          <a:ln w="2370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430339" y="9371945"/>
            <a:ext cx="2905125" cy="842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3045" marR="5080" indent="-220979">
              <a:lnSpc>
                <a:spcPct val="101099"/>
              </a:lnSpc>
              <a:spcBef>
                <a:spcPts val="90"/>
              </a:spcBef>
            </a:pPr>
            <a:r>
              <a:rPr sz="3900" b="1" i="1" spc="-7" baseline="5341" dirty="0">
                <a:solidFill>
                  <a:srgbClr val="F47920"/>
                </a:solidFill>
                <a:latin typeface="Century Gothic"/>
                <a:cs typeface="Century Gothic"/>
              </a:rPr>
              <a:t>/ </a:t>
            </a:r>
            <a:r>
              <a:rPr sz="2650" spc="-25" dirty="0">
                <a:solidFill>
                  <a:srgbClr val="FFFFFF"/>
                </a:solidFill>
                <a:latin typeface="Century Gothic"/>
                <a:cs typeface="Century Gothic"/>
              </a:rPr>
              <a:t>Доставка  опасных</a:t>
            </a:r>
            <a:r>
              <a:rPr sz="265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650" spc="95" dirty="0">
                <a:solidFill>
                  <a:srgbClr val="FFFFFF"/>
                </a:solidFill>
                <a:latin typeface="Century Gothic"/>
                <a:cs typeface="Century Gothic"/>
              </a:rPr>
              <a:t>грузов</a:t>
            </a:r>
            <a:endParaRPr sz="265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65" dirty="0"/>
              <a:t>11</a:t>
            </a:fld>
            <a:endParaRPr spc="6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5"/>
              </a:spcBef>
            </a:pPr>
            <a:r>
              <a:rPr spc="340" dirty="0"/>
              <a:t>СПАСИБО </a:t>
            </a:r>
            <a:r>
              <a:rPr spc="380" dirty="0"/>
              <a:t>ЗА</a:t>
            </a:r>
            <a:r>
              <a:rPr spc="-50" dirty="0"/>
              <a:t> </a:t>
            </a:r>
            <a:r>
              <a:rPr spc="434" dirty="0"/>
              <a:t>ВНИМАНИЕ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9547" y="6275461"/>
            <a:ext cx="8496300" cy="4578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spc="225" dirty="0">
                <a:solidFill>
                  <a:srgbClr val="F47920"/>
                </a:solidFill>
                <a:latin typeface="Century Gothic"/>
                <a:cs typeface="Century Gothic"/>
              </a:rPr>
              <a:t>КОМПАНИЯ </a:t>
            </a:r>
            <a:r>
              <a:rPr sz="2800" spc="390" dirty="0">
                <a:solidFill>
                  <a:srgbClr val="F47920"/>
                </a:solidFill>
                <a:latin typeface="Century Gothic"/>
                <a:cs typeface="Century Gothic"/>
              </a:rPr>
              <a:t>«КУРЬЕР </a:t>
            </a:r>
            <a:r>
              <a:rPr sz="2800" spc="235" dirty="0">
                <a:solidFill>
                  <a:srgbClr val="F47920"/>
                </a:solidFill>
                <a:latin typeface="Century Gothic"/>
                <a:cs typeface="Century Gothic"/>
              </a:rPr>
              <a:t>СЕРВИС</a:t>
            </a:r>
            <a:r>
              <a:rPr sz="2800" spc="-5" dirty="0">
                <a:solidFill>
                  <a:srgbClr val="F47920"/>
                </a:solidFill>
                <a:latin typeface="Century Gothic"/>
                <a:cs typeface="Century Gothic"/>
              </a:rPr>
              <a:t> </a:t>
            </a:r>
            <a:r>
              <a:rPr sz="2800" spc="200" dirty="0">
                <a:solidFill>
                  <a:srgbClr val="F47920"/>
                </a:solidFill>
                <a:latin typeface="Century Gothic"/>
                <a:cs typeface="Century Gothic"/>
              </a:rPr>
              <a:t>ЭКСПРЕСС»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78624" y="6018002"/>
            <a:ext cx="1777364" cy="0"/>
          </a:xfrm>
          <a:custGeom>
            <a:avLst/>
            <a:gdLst/>
            <a:ahLst/>
            <a:cxnLst/>
            <a:rect l="l" t="t" r="r" b="b"/>
            <a:pathLst>
              <a:path w="1777365">
                <a:moveTo>
                  <a:pt x="0" y="0"/>
                </a:moveTo>
                <a:lnTo>
                  <a:pt x="1777315" y="0"/>
                </a:lnTo>
              </a:path>
            </a:pathLst>
          </a:custGeom>
          <a:ln w="60291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65409" y="866022"/>
            <a:ext cx="1777364" cy="448945"/>
          </a:xfrm>
          <a:custGeom>
            <a:avLst/>
            <a:gdLst/>
            <a:ahLst/>
            <a:cxnLst/>
            <a:rect l="l" t="t" r="r" b="b"/>
            <a:pathLst>
              <a:path w="1777365" h="448944">
                <a:moveTo>
                  <a:pt x="233630" y="0"/>
                </a:moveTo>
                <a:lnTo>
                  <a:pt x="121799" y="0"/>
                </a:lnTo>
                <a:lnTo>
                  <a:pt x="0" y="448682"/>
                </a:lnTo>
                <a:lnTo>
                  <a:pt x="111964" y="448682"/>
                </a:lnTo>
                <a:lnTo>
                  <a:pt x="233630" y="0"/>
                </a:lnTo>
                <a:close/>
              </a:path>
              <a:path w="1777365" h="448944">
                <a:moveTo>
                  <a:pt x="614164" y="0"/>
                </a:moveTo>
                <a:lnTo>
                  <a:pt x="471250" y="0"/>
                </a:lnTo>
                <a:lnTo>
                  <a:pt x="287777" y="143048"/>
                </a:lnTo>
                <a:lnTo>
                  <a:pt x="287596" y="143048"/>
                </a:lnTo>
                <a:lnTo>
                  <a:pt x="197154" y="213711"/>
                </a:lnTo>
                <a:lnTo>
                  <a:pt x="371204" y="448682"/>
                </a:lnTo>
                <a:lnTo>
                  <a:pt x="514128" y="448682"/>
                </a:lnTo>
                <a:lnTo>
                  <a:pt x="340047" y="213670"/>
                </a:lnTo>
                <a:lnTo>
                  <a:pt x="430648" y="143048"/>
                </a:lnTo>
                <a:lnTo>
                  <a:pt x="287777" y="143048"/>
                </a:lnTo>
                <a:lnTo>
                  <a:pt x="430767" y="142955"/>
                </a:lnTo>
                <a:lnTo>
                  <a:pt x="614164" y="0"/>
                </a:lnTo>
                <a:close/>
              </a:path>
              <a:path w="1777365" h="448944">
                <a:moveTo>
                  <a:pt x="1157934" y="0"/>
                </a:moveTo>
                <a:lnTo>
                  <a:pt x="769244" y="0"/>
                </a:lnTo>
                <a:lnTo>
                  <a:pt x="743611" y="2358"/>
                </a:lnTo>
                <a:lnTo>
                  <a:pt x="691451" y="21273"/>
                </a:lnTo>
                <a:lnTo>
                  <a:pt x="644165" y="58165"/>
                </a:lnTo>
                <a:lnTo>
                  <a:pt x="612298" y="104604"/>
                </a:lnTo>
                <a:lnTo>
                  <a:pt x="551326" y="320892"/>
                </a:lnTo>
                <a:lnTo>
                  <a:pt x="547039" y="345297"/>
                </a:lnTo>
                <a:lnTo>
                  <a:pt x="547712" y="368990"/>
                </a:lnTo>
                <a:lnTo>
                  <a:pt x="564698" y="411319"/>
                </a:lnTo>
                <a:lnTo>
                  <a:pt x="599756" y="439345"/>
                </a:lnTo>
                <a:lnTo>
                  <a:pt x="645918" y="448682"/>
                </a:lnTo>
                <a:lnTo>
                  <a:pt x="1036082" y="448682"/>
                </a:lnTo>
                <a:lnTo>
                  <a:pt x="1063280" y="348687"/>
                </a:lnTo>
                <a:lnTo>
                  <a:pt x="676549" y="348687"/>
                </a:lnTo>
                <a:lnTo>
                  <a:pt x="670085" y="345986"/>
                </a:lnTo>
                <a:lnTo>
                  <a:pt x="665971" y="340563"/>
                </a:lnTo>
                <a:lnTo>
                  <a:pt x="662084" y="335068"/>
                </a:lnTo>
                <a:lnTo>
                  <a:pt x="661115" y="328016"/>
                </a:lnTo>
                <a:lnTo>
                  <a:pt x="663012" y="320871"/>
                </a:lnTo>
                <a:lnTo>
                  <a:pt x="714994" y="129583"/>
                </a:lnTo>
                <a:lnTo>
                  <a:pt x="745480" y="99901"/>
                </a:lnTo>
                <a:lnTo>
                  <a:pt x="1130798" y="99901"/>
                </a:lnTo>
                <a:lnTo>
                  <a:pt x="1157934" y="0"/>
                </a:lnTo>
                <a:close/>
              </a:path>
              <a:path w="1777365" h="448944">
                <a:moveTo>
                  <a:pt x="1552624" y="348780"/>
                </a:moveTo>
                <a:lnTo>
                  <a:pt x="1130706" y="348780"/>
                </a:lnTo>
                <a:lnTo>
                  <a:pt x="1103787" y="448682"/>
                </a:lnTo>
                <a:lnTo>
                  <a:pt x="1422339" y="448682"/>
                </a:lnTo>
                <a:lnTo>
                  <a:pt x="1552943" y="367874"/>
                </a:lnTo>
                <a:lnTo>
                  <a:pt x="1556892" y="365533"/>
                </a:lnTo>
                <a:lnTo>
                  <a:pt x="1558387" y="359770"/>
                </a:lnTo>
                <a:lnTo>
                  <a:pt x="1555108" y="352027"/>
                </a:lnTo>
                <a:lnTo>
                  <a:pt x="1552624" y="348780"/>
                </a:lnTo>
                <a:close/>
              </a:path>
              <a:path w="1777365" h="448944">
                <a:moveTo>
                  <a:pt x="1731983" y="174472"/>
                </a:moveTo>
                <a:lnTo>
                  <a:pt x="1177687" y="174472"/>
                </a:lnTo>
                <a:lnTo>
                  <a:pt x="1150810" y="274199"/>
                </a:lnTo>
                <a:lnTo>
                  <a:pt x="1705683" y="274199"/>
                </a:lnTo>
                <a:lnTo>
                  <a:pt x="1777315" y="229949"/>
                </a:lnTo>
                <a:lnTo>
                  <a:pt x="1731983" y="174472"/>
                </a:lnTo>
                <a:close/>
              </a:path>
              <a:path w="1777365" h="448944">
                <a:moveTo>
                  <a:pt x="1589533" y="0"/>
                </a:moveTo>
                <a:lnTo>
                  <a:pt x="1224700" y="0"/>
                </a:lnTo>
                <a:lnTo>
                  <a:pt x="1197781" y="99901"/>
                </a:lnTo>
                <a:lnTo>
                  <a:pt x="1655443" y="99901"/>
                </a:lnTo>
                <a:lnTo>
                  <a:pt x="1658680" y="99489"/>
                </a:lnTo>
                <a:lnTo>
                  <a:pt x="1663433" y="92963"/>
                </a:lnTo>
                <a:lnTo>
                  <a:pt x="1662382" y="89427"/>
                </a:lnTo>
                <a:lnTo>
                  <a:pt x="1659742" y="85911"/>
                </a:lnTo>
                <a:lnTo>
                  <a:pt x="1589533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484" y="11384011"/>
            <a:ext cx="1035685" cy="266065"/>
          </a:xfrm>
          <a:custGeom>
            <a:avLst/>
            <a:gdLst/>
            <a:ahLst/>
            <a:cxnLst/>
            <a:rect l="l" t="t" r="r" b="b"/>
            <a:pathLst>
              <a:path w="1035685" h="266065">
                <a:moveTo>
                  <a:pt x="136089" y="0"/>
                </a:moveTo>
                <a:lnTo>
                  <a:pt x="70952" y="0"/>
                </a:lnTo>
                <a:lnTo>
                  <a:pt x="0" y="266054"/>
                </a:lnTo>
                <a:lnTo>
                  <a:pt x="65219" y="266054"/>
                </a:lnTo>
                <a:lnTo>
                  <a:pt x="136089" y="0"/>
                </a:lnTo>
                <a:close/>
              </a:path>
              <a:path w="1035685" h="266065">
                <a:moveTo>
                  <a:pt x="357739" y="0"/>
                </a:moveTo>
                <a:lnTo>
                  <a:pt x="274498" y="0"/>
                </a:lnTo>
                <a:lnTo>
                  <a:pt x="167626" y="84828"/>
                </a:lnTo>
                <a:lnTo>
                  <a:pt x="114840" y="126727"/>
                </a:lnTo>
                <a:lnTo>
                  <a:pt x="216227" y="266054"/>
                </a:lnTo>
                <a:lnTo>
                  <a:pt x="299468" y="266054"/>
                </a:lnTo>
                <a:lnTo>
                  <a:pt x="198082" y="126707"/>
                </a:lnTo>
                <a:lnTo>
                  <a:pt x="357739" y="0"/>
                </a:lnTo>
                <a:close/>
              </a:path>
              <a:path w="1035685" h="266065">
                <a:moveTo>
                  <a:pt x="674466" y="0"/>
                </a:moveTo>
                <a:lnTo>
                  <a:pt x="448073" y="0"/>
                </a:lnTo>
                <a:lnTo>
                  <a:pt x="433139" y="1398"/>
                </a:lnTo>
                <a:lnTo>
                  <a:pt x="388225" y="22444"/>
                </a:lnTo>
                <a:lnTo>
                  <a:pt x="356654" y="62031"/>
                </a:lnTo>
                <a:lnTo>
                  <a:pt x="321139" y="190277"/>
                </a:lnTo>
                <a:lnTo>
                  <a:pt x="318643" y="204752"/>
                </a:lnTo>
                <a:lnTo>
                  <a:pt x="319035" y="218800"/>
                </a:lnTo>
                <a:lnTo>
                  <a:pt x="338113" y="253597"/>
                </a:lnTo>
                <a:lnTo>
                  <a:pt x="376235" y="266054"/>
                </a:lnTo>
                <a:lnTo>
                  <a:pt x="603494" y="266054"/>
                </a:lnTo>
                <a:lnTo>
                  <a:pt x="619340" y="206762"/>
                </a:lnTo>
                <a:lnTo>
                  <a:pt x="394081" y="206762"/>
                </a:lnTo>
                <a:lnTo>
                  <a:pt x="390318" y="205164"/>
                </a:lnTo>
                <a:lnTo>
                  <a:pt x="387916" y="201948"/>
                </a:lnTo>
                <a:lnTo>
                  <a:pt x="385658" y="198680"/>
                </a:lnTo>
                <a:lnTo>
                  <a:pt x="385091" y="194504"/>
                </a:lnTo>
                <a:lnTo>
                  <a:pt x="386194" y="190267"/>
                </a:lnTo>
                <a:lnTo>
                  <a:pt x="416532" y="76612"/>
                </a:lnTo>
                <a:lnTo>
                  <a:pt x="417608" y="72405"/>
                </a:lnTo>
                <a:lnTo>
                  <a:pt x="420598" y="67869"/>
                </a:lnTo>
                <a:lnTo>
                  <a:pt x="429320" y="60920"/>
                </a:lnTo>
                <a:lnTo>
                  <a:pt x="434227" y="59240"/>
                </a:lnTo>
                <a:lnTo>
                  <a:pt x="658661" y="59240"/>
                </a:lnTo>
                <a:lnTo>
                  <a:pt x="674466" y="0"/>
                </a:lnTo>
                <a:close/>
              </a:path>
              <a:path w="1035685" h="266065">
                <a:moveTo>
                  <a:pt x="904364" y="206824"/>
                </a:moveTo>
                <a:lnTo>
                  <a:pt x="658610" y="206824"/>
                </a:lnTo>
                <a:lnTo>
                  <a:pt x="642929" y="266054"/>
                </a:lnTo>
                <a:lnTo>
                  <a:pt x="828484" y="266054"/>
                </a:lnTo>
                <a:lnTo>
                  <a:pt x="904550" y="218144"/>
                </a:lnTo>
                <a:lnTo>
                  <a:pt x="906849" y="216753"/>
                </a:lnTo>
                <a:lnTo>
                  <a:pt x="907725" y="213340"/>
                </a:lnTo>
                <a:lnTo>
                  <a:pt x="905808" y="208742"/>
                </a:lnTo>
                <a:lnTo>
                  <a:pt x="904364" y="206824"/>
                </a:lnTo>
                <a:close/>
              </a:path>
              <a:path w="1035685" h="266065">
                <a:moveTo>
                  <a:pt x="1008834" y="103458"/>
                </a:moveTo>
                <a:lnTo>
                  <a:pt x="685972" y="103458"/>
                </a:lnTo>
                <a:lnTo>
                  <a:pt x="670322" y="162595"/>
                </a:lnTo>
                <a:lnTo>
                  <a:pt x="993523" y="162595"/>
                </a:lnTo>
                <a:lnTo>
                  <a:pt x="1035237" y="136357"/>
                </a:lnTo>
                <a:lnTo>
                  <a:pt x="1008834" y="103458"/>
                </a:lnTo>
                <a:close/>
              </a:path>
              <a:path w="1035685" h="266065">
                <a:moveTo>
                  <a:pt x="167596" y="84767"/>
                </a:moveTo>
                <a:close/>
              </a:path>
              <a:path w="1035685" h="266065">
                <a:moveTo>
                  <a:pt x="925871" y="0"/>
                </a:moveTo>
                <a:lnTo>
                  <a:pt x="713365" y="0"/>
                </a:lnTo>
                <a:lnTo>
                  <a:pt x="697684" y="59240"/>
                </a:lnTo>
                <a:lnTo>
                  <a:pt x="964254" y="59240"/>
                </a:lnTo>
                <a:lnTo>
                  <a:pt x="966141" y="59002"/>
                </a:lnTo>
                <a:lnTo>
                  <a:pt x="968914" y="55126"/>
                </a:lnTo>
                <a:lnTo>
                  <a:pt x="968295" y="53033"/>
                </a:lnTo>
                <a:lnTo>
                  <a:pt x="966759" y="50951"/>
                </a:lnTo>
                <a:lnTo>
                  <a:pt x="925871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84794" y="568586"/>
            <a:ext cx="7065645" cy="17979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55" dirty="0">
                <a:solidFill>
                  <a:srgbClr val="2F1F10"/>
                </a:solidFill>
                <a:latin typeface="Century Gothic"/>
                <a:cs typeface="Century Gothic"/>
              </a:rPr>
              <a:t>Компания </a:t>
            </a:r>
            <a:r>
              <a:rPr sz="2900" spc="-125" dirty="0">
                <a:solidFill>
                  <a:srgbClr val="2F1F10"/>
                </a:solidFill>
                <a:latin typeface="Century Gothic"/>
                <a:cs typeface="Century Gothic"/>
              </a:rPr>
              <a:t>работает </a:t>
            </a:r>
            <a:r>
              <a:rPr sz="2900" spc="-165" dirty="0">
                <a:solidFill>
                  <a:srgbClr val="2F1F10"/>
                </a:solidFill>
                <a:latin typeface="Century Gothic"/>
                <a:cs typeface="Century Gothic"/>
              </a:rPr>
              <a:t>на</a:t>
            </a:r>
            <a:r>
              <a:rPr sz="2900" spc="6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900" spc="-15" dirty="0">
                <a:solidFill>
                  <a:srgbClr val="2F1F10"/>
                </a:solidFill>
                <a:latin typeface="Century Gothic"/>
                <a:cs typeface="Century Gothic"/>
              </a:rPr>
              <a:t>рынке</a:t>
            </a:r>
            <a:endParaRPr sz="290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sz="2900" spc="-280" dirty="0">
                <a:solidFill>
                  <a:srgbClr val="2F1F10"/>
                </a:solidFill>
                <a:latin typeface="Century Gothic"/>
                <a:cs typeface="Century Gothic"/>
              </a:rPr>
              <a:t>с </a:t>
            </a:r>
            <a:r>
              <a:rPr sz="2900" u="heavy" spc="5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1997 </a:t>
            </a:r>
            <a:r>
              <a:rPr sz="2900" u="heavy" spc="15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г.</a:t>
            </a:r>
            <a:r>
              <a:rPr sz="2900" spc="1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900" spc="-10" dirty="0">
                <a:solidFill>
                  <a:srgbClr val="2F1F10"/>
                </a:solidFill>
                <a:latin typeface="Century Gothic"/>
                <a:cs typeface="Century Gothic"/>
              </a:rPr>
              <a:t>и </a:t>
            </a:r>
            <a:r>
              <a:rPr sz="2900" spc="-110" dirty="0">
                <a:solidFill>
                  <a:srgbClr val="2F1F10"/>
                </a:solidFill>
                <a:latin typeface="Century Gothic"/>
                <a:cs typeface="Century Gothic"/>
              </a:rPr>
              <a:t>располагает </a:t>
            </a:r>
            <a:r>
              <a:rPr sz="2900" u="heavy" spc="-65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собственными </a:t>
            </a:r>
            <a:r>
              <a:rPr sz="2900" spc="-6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900" spc="-235" dirty="0" err="1">
                <a:solidFill>
                  <a:srgbClr val="2F1F10"/>
                </a:solidFill>
                <a:latin typeface="Century Gothic"/>
                <a:cs typeface="Century Gothic"/>
              </a:rPr>
              <a:t>ресурсами</a:t>
            </a:r>
            <a:r>
              <a:rPr sz="2900" spc="-23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lang="ru-RU" sz="2900" spc="-23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900" spc="254" dirty="0" err="1">
                <a:solidFill>
                  <a:srgbClr val="2F1F10"/>
                </a:solidFill>
                <a:latin typeface="Century Gothic"/>
                <a:cs typeface="Century Gothic"/>
              </a:rPr>
              <a:t>для</a:t>
            </a:r>
            <a:r>
              <a:rPr sz="2900" spc="254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900" spc="-5" dirty="0">
                <a:solidFill>
                  <a:srgbClr val="2F1F10"/>
                </a:solidFill>
                <a:latin typeface="Century Gothic"/>
                <a:cs typeface="Century Gothic"/>
              </a:rPr>
              <a:t>оказания </a:t>
            </a:r>
            <a:r>
              <a:rPr sz="2900" spc="45" dirty="0">
                <a:solidFill>
                  <a:srgbClr val="2F1F10"/>
                </a:solidFill>
                <a:latin typeface="Century Gothic"/>
                <a:cs typeface="Century Gothic"/>
              </a:rPr>
              <a:t>услуг  </a:t>
            </a:r>
            <a:r>
              <a:rPr sz="2900" spc="-200" dirty="0">
                <a:solidFill>
                  <a:srgbClr val="2F1F10"/>
                </a:solidFill>
                <a:latin typeface="Century Gothic"/>
                <a:cs typeface="Century Gothic"/>
              </a:rPr>
              <a:t>самого </a:t>
            </a:r>
            <a:r>
              <a:rPr sz="2900" u="heavy" spc="20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высокого</a:t>
            </a:r>
            <a:r>
              <a:rPr sz="2900" u="heavy" spc="-425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900" u="heavy" spc="-30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качества</a:t>
            </a:r>
            <a:r>
              <a:rPr sz="2900" spc="-30" dirty="0">
                <a:solidFill>
                  <a:srgbClr val="2F1F10"/>
                </a:solidFill>
                <a:latin typeface="Century Gothic"/>
                <a:cs typeface="Century Gothic"/>
              </a:rPr>
              <a:t>:</a:t>
            </a:r>
            <a:endParaRPr sz="29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2393" y="3061012"/>
            <a:ext cx="7101205" cy="13419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60"/>
              </a:spcBef>
            </a:pPr>
            <a:r>
              <a:rPr lang="ru-RU" sz="2900" u="heavy" spc="-100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"</a:t>
            </a:r>
            <a:r>
              <a:rPr sz="2900" u="heavy" spc="35" dirty="0" err="1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Курьер</a:t>
            </a:r>
            <a:r>
              <a:rPr sz="2900" u="heavy" spc="35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900" u="heavy" spc="-105" dirty="0" err="1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Сервис</a:t>
            </a:r>
            <a:r>
              <a:rPr sz="2900" u="heavy" spc="-105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900" u="heavy" spc="-100" dirty="0" err="1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Экспресс</a:t>
            </a:r>
            <a:r>
              <a:rPr lang="ru-RU" sz="2900" u="heavy" spc="-100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"</a:t>
            </a:r>
            <a:r>
              <a:rPr sz="2900" spc="-10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900" spc="-340" dirty="0">
                <a:solidFill>
                  <a:srgbClr val="2F1F10"/>
                </a:solidFill>
                <a:latin typeface="Century Gothic"/>
                <a:cs typeface="Century Gothic"/>
              </a:rPr>
              <a:t>— </a:t>
            </a:r>
            <a:r>
              <a:rPr sz="2900" spc="-60" dirty="0">
                <a:solidFill>
                  <a:srgbClr val="2F1F10"/>
                </a:solidFill>
                <a:latin typeface="Century Gothic"/>
                <a:cs typeface="Century Gothic"/>
              </a:rPr>
              <a:t>эксперт  </a:t>
            </a:r>
            <a:r>
              <a:rPr sz="2900" spc="305" dirty="0">
                <a:solidFill>
                  <a:srgbClr val="2F1F10"/>
                </a:solidFill>
                <a:latin typeface="Century Gothic"/>
                <a:cs typeface="Century Gothic"/>
              </a:rPr>
              <a:t>в </a:t>
            </a:r>
            <a:r>
              <a:rPr sz="2900" spc="-70" dirty="0">
                <a:solidFill>
                  <a:srgbClr val="2F1F10"/>
                </a:solidFill>
                <a:latin typeface="Century Gothic"/>
                <a:cs typeface="Century Gothic"/>
              </a:rPr>
              <a:t>области </a:t>
            </a:r>
            <a:r>
              <a:rPr sz="2900" spc="50" dirty="0">
                <a:solidFill>
                  <a:srgbClr val="2F1F10"/>
                </a:solidFill>
                <a:latin typeface="Century Gothic"/>
                <a:cs typeface="Century Gothic"/>
              </a:rPr>
              <a:t>логистических </a:t>
            </a:r>
            <a:r>
              <a:rPr sz="2900" spc="5" dirty="0">
                <a:solidFill>
                  <a:srgbClr val="2F1F10"/>
                </a:solidFill>
                <a:latin typeface="Century Gothic"/>
                <a:cs typeface="Century Gothic"/>
              </a:rPr>
              <a:t>и</a:t>
            </a:r>
            <a:r>
              <a:rPr sz="2900" spc="-25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900" spc="-15" dirty="0">
                <a:solidFill>
                  <a:srgbClr val="2F1F10"/>
                </a:solidFill>
                <a:latin typeface="Century Gothic"/>
                <a:cs typeface="Century Gothic"/>
              </a:rPr>
              <a:t>сервисных  </a:t>
            </a:r>
            <a:r>
              <a:rPr sz="2900" spc="-135" dirty="0">
                <a:solidFill>
                  <a:srgbClr val="2F1F10"/>
                </a:solidFill>
                <a:latin typeface="Century Gothic"/>
                <a:cs typeface="Century Gothic"/>
              </a:rPr>
              <a:t>решений </a:t>
            </a:r>
            <a:r>
              <a:rPr sz="2900" spc="265" dirty="0">
                <a:solidFill>
                  <a:srgbClr val="2F1F10"/>
                </a:solidFill>
                <a:latin typeface="Century Gothic"/>
                <a:cs typeface="Century Gothic"/>
              </a:rPr>
              <a:t>для </a:t>
            </a:r>
            <a:r>
              <a:rPr sz="2900" spc="-85" dirty="0">
                <a:solidFill>
                  <a:srgbClr val="2F1F10"/>
                </a:solidFill>
                <a:latin typeface="Century Gothic"/>
                <a:cs typeface="Century Gothic"/>
              </a:rPr>
              <a:t>вашего</a:t>
            </a:r>
            <a:r>
              <a:rPr sz="2900" spc="-12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900" spc="-90" dirty="0">
                <a:solidFill>
                  <a:srgbClr val="2F1F10"/>
                </a:solidFill>
                <a:latin typeface="Century Gothic"/>
                <a:cs typeface="Century Gothic"/>
              </a:rPr>
              <a:t>бизнеса.</a:t>
            </a:r>
            <a:endParaRPr sz="29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93129" y="4559300"/>
            <a:ext cx="3164125" cy="20979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2400" spc="-20" dirty="0">
                <a:solidFill>
                  <a:srgbClr val="2F1F10"/>
                </a:solidFill>
                <a:latin typeface="Century Gothic"/>
                <a:cs typeface="Century Gothic"/>
              </a:rPr>
              <a:t>штат </a:t>
            </a:r>
            <a:r>
              <a:rPr lang="ru-RU" sz="2400" spc="-10" dirty="0">
                <a:solidFill>
                  <a:srgbClr val="2F1F10"/>
                </a:solidFill>
                <a:latin typeface="Century Gothic"/>
                <a:cs typeface="Century Gothic"/>
              </a:rPr>
              <a:t>курьеров </a:t>
            </a:r>
            <a:r>
              <a:rPr lang="ru-RU" sz="2400" spc="-200" dirty="0">
                <a:solidFill>
                  <a:srgbClr val="2F1F10"/>
                </a:solidFill>
                <a:latin typeface="Century Gothic"/>
                <a:cs typeface="Century Gothic"/>
              </a:rPr>
              <a:t>—  </a:t>
            </a:r>
            <a:r>
              <a:rPr lang="ru-RU" sz="2400" spc="-75" dirty="0">
                <a:solidFill>
                  <a:srgbClr val="2F1F10"/>
                </a:solidFill>
                <a:latin typeface="Century Gothic"/>
                <a:cs typeface="Century Gothic"/>
              </a:rPr>
              <a:t>более </a:t>
            </a:r>
            <a:r>
              <a:rPr lang="ru-RU" sz="2400" spc="60" dirty="0">
                <a:solidFill>
                  <a:schemeClr val="accent6"/>
                </a:solidFill>
                <a:latin typeface="Century Gothic"/>
                <a:cs typeface="Century Gothic"/>
              </a:rPr>
              <a:t>2 000</a:t>
            </a:r>
            <a:r>
              <a:rPr lang="ru-RU" sz="2400" dirty="0">
                <a:solidFill>
                  <a:schemeClr val="accent6"/>
                </a:solidFill>
                <a:latin typeface="Century Gothic"/>
                <a:cs typeface="Century Gothic"/>
              </a:rPr>
              <a:t> </a:t>
            </a:r>
            <a:r>
              <a:rPr lang="ru-RU" sz="2400" spc="20" dirty="0">
                <a:solidFill>
                  <a:srgbClr val="2F1F10"/>
                </a:solidFill>
                <a:latin typeface="Century Gothic"/>
                <a:cs typeface="Century Gothic"/>
              </a:rPr>
              <a:t>курьеров </a:t>
            </a:r>
            <a:r>
              <a:rPr lang="ru-RU" sz="2400" spc="160" dirty="0">
                <a:solidFill>
                  <a:srgbClr val="2F1F10"/>
                </a:solidFill>
                <a:latin typeface="Century Gothic"/>
                <a:cs typeface="Century Gothic"/>
              </a:rPr>
              <a:t>в </a:t>
            </a:r>
            <a:r>
              <a:rPr lang="ru-RU" sz="2400" spc="-35" dirty="0">
                <a:solidFill>
                  <a:srgbClr val="2F1F10"/>
                </a:solidFill>
                <a:latin typeface="Century Gothic"/>
                <a:cs typeface="Century Gothic"/>
              </a:rPr>
              <a:t>Москве </a:t>
            </a:r>
            <a:r>
              <a:rPr lang="ru-RU" sz="2400" spc="-5" dirty="0">
                <a:solidFill>
                  <a:srgbClr val="2F1F10"/>
                </a:solidFill>
                <a:latin typeface="Century Gothic"/>
                <a:cs typeface="Century Gothic"/>
              </a:rPr>
              <a:t>и </a:t>
            </a:r>
            <a:r>
              <a:rPr lang="ru-RU" sz="2400" spc="95" dirty="0">
                <a:solidFill>
                  <a:srgbClr val="F47920"/>
                </a:solidFill>
                <a:latin typeface="Century Gothic"/>
                <a:cs typeface="Century Gothic"/>
              </a:rPr>
              <a:t>7 000 </a:t>
            </a:r>
            <a:r>
              <a:rPr lang="ru-RU" sz="2400" spc="-5" dirty="0">
                <a:latin typeface="Century Gothic"/>
                <a:cs typeface="Century Gothic"/>
              </a:rPr>
              <a:t>сотрудников </a:t>
            </a:r>
            <a:r>
              <a:rPr lang="ru-RU" sz="2400" spc="-40" dirty="0">
                <a:solidFill>
                  <a:srgbClr val="2F1F10"/>
                </a:solidFill>
                <a:latin typeface="Century Gothic"/>
                <a:cs typeface="Century Gothic"/>
              </a:rPr>
              <a:t>по </a:t>
            </a:r>
            <a:r>
              <a:rPr lang="ru-RU" sz="2400" spc="-35" dirty="0">
                <a:solidFill>
                  <a:srgbClr val="2F1F10"/>
                </a:solidFill>
                <a:latin typeface="Century Gothic"/>
                <a:cs typeface="Century Gothic"/>
              </a:rPr>
              <a:t>всей</a:t>
            </a:r>
            <a:r>
              <a:rPr lang="ru-RU" sz="2400" spc="2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lang="ru-RU" sz="2400" spc="-50" dirty="0">
                <a:solidFill>
                  <a:srgbClr val="2F1F10"/>
                </a:solidFill>
                <a:latin typeface="Century Gothic"/>
                <a:cs typeface="Century Gothic"/>
              </a:rPr>
              <a:t>России;</a:t>
            </a:r>
            <a:endParaRPr lang="ru-RU" sz="24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84794" y="7242189"/>
            <a:ext cx="3172460" cy="12484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lang="ru-RU" sz="2400" spc="-30" dirty="0">
                <a:solidFill>
                  <a:srgbClr val="2F1F10"/>
                </a:solidFill>
                <a:latin typeface="Century Gothic"/>
                <a:cs typeface="Century Gothic"/>
              </a:rPr>
              <a:t>зона </a:t>
            </a:r>
            <a:r>
              <a:rPr lang="ru-RU" sz="2400" spc="-5" dirty="0">
                <a:solidFill>
                  <a:srgbClr val="2F1F10"/>
                </a:solidFill>
                <a:latin typeface="Century Gothic"/>
                <a:cs typeface="Century Gothic"/>
              </a:rPr>
              <a:t>обслуживания  </a:t>
            </a:r>
            <a:r>
              <a:rPr lang="ru-RU" sz="2400" spc="30" dirty="0">
                <a:solidFill>
                  <a:srgbClr val="2F1F10"/>
                </a:solidFill>
                <a:latin typeface="Century Gothic"/>
                <a:cs typeface="Century Gothic"/>
              </a:rPr>
              <a:t>включает </a:t>
            </a:r>
            <a:r>
              <a:rPr lang="ru-RU" sz="2400" spc="30" dirty="0">
                <a:solidFill>
                  <a:srgbClr val="F47920"/>
                </a:solidFill>
                <a:latin typeface="Century Gothic"/>
                <a:cs typeface="Century Gothic"/>
              </a:rPr>
              <a:t>27 </a:t>
            </a:r>
            <a:r>
              <a:rPr lang="ru-RU" sz="2400" spc="110" dirty="0">
                <a:solidFill>
                  <a:srgbClr val="F47920"/>
                </a:solidFill>
                <a:latin typeface="Century Gothic"/>
                <a:cs typeface="Century Gothic"/>
              </a:rPr>
              <a:t>000 </a:t>
            </a:r>
            <a:r>
              <a:rPr lang="ru-RU" sz="2400" spc="-25" dirty="0">
                <a:latin typeface="Century Gothic"/>
                <a:cs typeface="Century Gothic"/>
              </a:rPr>
              <a:t>населенных</a:t>
            </a:r>
            <a:r>
              <a:rPr lang="ru-RU" sz="2400" spc="-50" dirty="0">
                <a:latin typeface="Century Gothic"/>
                <a:cs typeface="Century Gothic"/>
              </a:rPr>
              <a:t> </a:t>
            </a:r>
            <a:r>
              <a:rPr lang="ru-RU" sz="2400" spc="40" dirty="0">
                <a:latin typeface="Century Gothic"/>
                <a:cs typeface="Century Gothic"/>
              </a:rPr>
              <a:t>пунктов</a:t>
            </a:r>
            <a:endParaRPr sz="235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84793" y="9302464"/>
            <a:ext cx="2747649" cy="12484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2400" spc="-45" dirty="0">
                <a:solidFill>
                  <a:srgbClr val="2F1F10"/>
                </a:solidFill>
                <a:latin typeface="Century Gothic"/>
                <a:cs typeface="Century Gothic"/>
              </a:rPr>
              <a:t>международная  </a:t>
            </a:r>
            <a:r>
              <a:rPr lang="ru-RU" sz="2400" spc="-20" dirty="0">
                <a:solidFill>
                  <a:srgbClr val="2F1F10"/>
                </a:solidFill>
                <a:latin typeface="Century Gothic"/>
                <a:cs typeface="Century Gothic"/>
              </a:rPr>
              <a:t>доставка </a:t>
            </a:r>
            <a:r>
              <a:rPr lang="ru-RU" sz="2400" spc="160" dirty="0">
                <a:solidFill>
                  <a:srgbClr val="2F1F10"/>
                </a:solidFill>
                <a:latin typeface="Century Gothic"/>
                <a:cs typeface="Century Gothic"/>
              </a:rPr>
              <a:t>в </a:t>
            </a:r>
            <a:r>
              <a:rPr lang="ru-RU" sz="2400" spc="15" dirty="0">
                <a:solidFill>
                  <a:srgbClr val="F47920"/>
                </a:solidFill>
                <a:latin typeface="Century Gothic"/>
                <a:cs typeface="Century Gothic"/>
              </a:rPr>
              <a:t>218  </a:t>
            </a:r>
            <a:r>
              <a:rPr lang="ru-RU" sz="2400" spc="-55" dirty="0">
                <a:latin typeface="Century Gothic"/>
                <a:cs typeface="Century Gothic"/>
              </a:rPr>
              <a:t>стран</a:t>
            </a:r>
            <a:r>
              <a:rPr lang="ru-RU" sz="2400" spc="-10" dirty="0">
                <a:latin typeface="Century Gothic"/>
                <a:cs typeface="Century Gothic"/>
              </a:rPr>
              <a:t> </a:t>
            </a:r>
            <a:r>
              <a:rPr lang="ru-RU" sz="2400" spc="-130" dirty="0">
                <a:latin typeface="Century Gothic"/>
                <a:cs typeface="Century Gothic"/>
              </a:rPr>
              <a:t>мира;</a:t>
            </a:r>
            <a:endParaRPr lang="ru-RU" sz="24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28172" y="4529001"/>
            <a:ext cx="3481704" cy="12484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ru-RU" sz="2400" spc="-35" dirty="0">
                <a:solidFill>
                  <a:srgbClr val="2F1F10"/>
                </a:solidFill>
                <a:latin typeface="Century Gothic"/>
                <a:cs typeface="Century Gothic"/>
              </a:rPr>
              <a:t>площадь </a:t>
            </a:r>
            <a:r>
              <a:rPr lang="ru-RU" sz="2400" spc="-5" dirty="0">
                <a:solidFill>
                  <a:srgbClr val="2F1F10"/>
                </a:solidFill>
                <a:latin typeface="Century Gothic"/>
                <a:cs typeface="Century Gothic"/>
              </a:rPr>
              <a:t>складских  </a:t>
            </a:r>
            <a:r>
              <a:rPr lang="ru-RU" sz="2400" spc="-95" dirty="0">
                <a:solidFill>
                  <a:srgbClr val="2F1F10"/>
                </a:solidFill>
                <a:latin typeface="Century Gothic"/>
                <a:cs typeface="Century Gothic"/>
              </a:rPr>
              <a:t>помещений </a:t>
            </a:r>
            <a:r>
              <a:rPr lang="ru-RU" sz="2400" spc="-40" dirty="0">
                <a:solidFill>
                  <a:srgbClr val="2F1F10"/>
                </a:solidFill>
                <a:latin typeface="Century Gothic"/>
                <a:cs typeface="Century Gothic"/>
              </a:rPr>
              <a:t>превышает  </a:t>
            </a:r>
            <a:r>
              <a:rPr lang="ru-RU" sz="2400" spc="100" dirty="0">
                <a:solidFill>
                  <a:srgbClr val="F47920"/>
                </a:solidFill>
                <a:latin typeface="Century Gothic"/>
                <a:cs typeface="Century Gothic"/>
              </a:rPr>
              <a:t>47 </a:t>
            </a:r>
            <a:r>
              <a:rPr lang="ru-RU" sz="2400" spc="110" dirty="0">
                <a:solidFill>
                  <a:srgbClr val="F47920"/>
                </a:solidFill>
                <a:latin typeface="Century Gothic"/>
                <a:cs typeface="Century Gothic"/>
              </a:rPr>
              <a:t>000</a:t>
            </a:r>
            <a:r>
              <a:rPr lang="ru-RU" sz="2400" spc="-110" dirty="0">
                <a:solidFill>
                  <a:srgbClr val="F47920"/>
                </a:solidFill>
                <a:latin typeface="Century Gothic"/>
                <a:cs typeface="Century Gothic"/>
              </a:rPr>
              <a:t> </a:t>
            </a:r>
            <a:r>
              <a:rPr lang="ru-RU" sz="2400" spc="-90" dirty="0">
                <a:solidFill>
                  <a:srgbClr val="F47920"/>
                </a:solidFill>
                <a:latin typeface="Century Gothic"/>
                <a:cs typeface="Century Gothic"/>
              </a:rPr>
              <a:t>м²;</a:t>
            </a:r>
            <a:endParaRPr lang="ru-RU" sz="24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28172" y="6418080"/>
            <a:ext cx="3020060" cy="2085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sz="2350" spc="-15" dirty="0">
                <a:solidFill>
                  <a:srgbClr val="2F1F10"/>
                </a:solidFill>
                <a:latin typeface="Century Gothic"/>
                <a:cs typeface="Century Gothic"/>
              </a:rPr>
              <a:t>собственный  транспортный </a:t>
            </a:r>
            <a:r>
              <a:rPr sz="2350" spc="-70" dirty="0">
                <a:solidFill>
                  <a:srgbClr val="2F1F10"/>
                </a:solidFill>
                <a:latin typeface="Century Gothic"/>
                <a:cs typeface="Century Gothic"/>
              </a:rPr>
              <a:t>парк  </a:t>
            </a:r>
            <a:r>
              <a:rPr sz="2350" spc="125" dirty="0">
                <a:solidFill>
                  <a:srgbClr val="2F1F10"/>
                </a:solidFill>
                <a:latin typeface="Century Gothic"/>
                <a:cs typeface="Century Gothic"/>
              </a:rPr>
              <a:t>из </a:t>
            </a:r>
            <a:r>
              <a:rPr sz="2350" spc="114" dirty="0">
                <a:solidFill>
                  <a:srgbClr val="F47920"/>
                </a:solidFill>
                <a:latin typeface="Century Gothic"/>
                <a:cs typeface="Century Gothic"/>
              </a:rPr>
              <a:t>250</a:t>
            </a:r>
            <a:r>
              <a:rPr sz="2350" spc="-170" dirty="0">
                <a:solidFill>
                  <a:srgbClr val="F47920"/>
                </a:solidFill>
                <a:latin typeface="Century Gothic"/>
                <a:cs typeface="Century Gothic"/>
              </a:rPr>
              <a:t> </a:t>
            </a:r>
            <a:r>
              <a:rPr sz="2350" spc="-70" dirty="0">
                <a:solidFill>
                  <a:srgbClr val="F47920"/>
                </a:solidFill>
                <a:latin typeface="Century Gothic"/>
                <a:cs typeface="Century Gothic"/>
              </a:rPr>
              <a:t>автомобилей  </a:t>
            </a:r>
            <a:r>
              <a:rPr sz="2350" spc="5" dirty="0">
                <a:solidFill>
                  <a:srgbClr val="2F1F10"/>
                </a:solidFill>
                <a:latin typeface="Century Gothic"/>
                <a:cs typeface="Century Gothic"/>
              </a:rPr>
              <a:t>различной  </a:t>
            </a:r>
            <a:r>
              <a:rPr sz="2350" spc="-10" dirty="0">
                <a:solidFill>
                  <a:srgbClr val="2F1F10"/>
                </a:solidFill>
                <a:latin typeface="Century Gothic"/>
                <a:cs typeface="Century Gothic"/>
              </a:rPr>
              <a:t>грузоподъемности;</a:t>
            </a:r>
            <a:endParaRPr sz="23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28172" y="9302464"/>
            <a:ext cx="3625078" cy="12484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599"/>
              </a:lnSpc>
              <a:spcBef>
                <a:spcPts val="100"/>
              </a:spcBef>
            </a:pPr>
            <a:r>
              <a:rPr lang="ru-RU" sz="2400" spc="-75" dirty="0">
                <a:solidFill>
                  <a:srgbClr val="2F1F10"/>
                </a:solidFill>
                <a:latin typeface="Century Gothic"/>
                <a:cs typeface="Century Gothic"/>
              </a:rPr>
              <a:t>более </a:t>
            </a:r>
            <a:r>
              <a:rPr lang="ru-RU" sz="2400" spc="-75" dirty="0">
                <a:solidFill>
                  <a:schemeClr val="accent6"/>
                </a:solidFill>
                <a:latin typeface="Century Gothic"/>
                <a:cs typeface="Century Gothic"/>
              </a:rPr>
              <a:t>136</a:t>
            </a:r>
            <a:r>
              <a:rPr lang="ru-RU" sz="2400" spc="-75" dirty="0">
                <a:solidFill>
                  <a:srgbClr val="2F1F10"/>
                </a:solidFill>
                <a:latin typeface="Century Gothic"/>
                <a:cs typeface="Century Gothic"/>
              </a:rPr>
              <a:t> филиалов и</a:t>
            </a:r>
            <a:r>
              <a:rPr lang="en-US" sz="2400" spc="-7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lang="ru-RU" sz="2400" spc="-75" dirty="0">
                <a:solidFill>
                  <a:schemeClr val="accent6"/>
                </a:solidFill>
                <a:latin typeface="Century Gothic"/>
                <a:cs typeface="Century Gothic"/>
              </a:rPr>
              <a:t>250</a:t>
            </a:r>
            <a:r>
              <a:rPr lang="en-US" sz="2400" spc="-75" dirty="0">
                <a:solidFill>
                  <a:schemeClr val="accent6"/>
                </a:solidFill>
                <a:latin typeface="Century Gothic"/>
                <a:cs typeface="Century Gothic"/>
              </a:rPr>
              <a:t> </a:t>
            </a:r>
            <a:r>
              <a:rPr lang="ru-RU" sz="2400" spc="-75" dirty="0">
                <a:solidFill>
                  <a:srgbClr val="2F1F10"/>
                </a:solidFill>
                <a:latin typeface="Century Gothic"/>
                <a:cs typeface="Century Gothic"/>
              </a:rPr>
              <a:t>представительств по всей России.</a:t>
            </a:r>
            <a:endParaRPr lang="ru-RU" sz="24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2168" y="4510781"/>
            <a:ext cx="0" cy="6052820"/>
          </a:xfrm>
          <a:custGeom>
            <a:avLst/>
            <a:gdLst/>
            <a:ahLst/>
            <a:cxnLst/>
            <a:rect l="l" t="t" r="r" b="b"/>
            <a:pathLst>
              <a:path h="6052820">
                <a:moveTo>
                  <a:pt x="0" y="0"/>
                </a:moveTo>
                <a:lnTo>
                  <a:pt x="0" y="6052519"/>
                </a:lnTo>
              </a:path>
            </a:pathLst>
          </a:custGeom>
          <a:ln w="9361">
            <a:solidFill>
              <a:srgbClr val="2F1F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05887" y="565134"/>
            <a:ext cx="4241800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50" spc="70" dirty="0"/>
              <a:t>О</a:t>
            </a:r>
            <a:r>
              <a:rPr sz="4550" spc="-70" dirty="0"/>
              <a:t> </a:t>
            </a:r>
            <a:r>
              <a:rPr sz="4550" spc="225" dirty="0"/>
              <a:t>КОМПАНИИ</a:t>
            </a:r>
            <a:endParaRPr sz="4550" dirty="0"/>
          </a:p>
        </p:txBody>
      </p:sp>
      <p:sp>
        <p:nvSpPr>
          <p:cNvPr id="16" name="object 16"/>
          <p:cNvSpPr/>
          <p:nvPr/>
        </p:nvSpPr>
        <p:spPr>
          <a:xfrm>
            <a:off x="625680" y="1495137"/>
            <a:ext cx="1797685" cy="0"/>
          </a:xfrm>
          <a:custGeom>
            <a:avLst/>
            <a:gdLst/>
            <a:ahLst/>
            <a:cxnLst/>
            <a:rect l="l" t="t" r="r" b="b"/>
            <a:pathLst>
              <a:path w="1797685">
                <a:moveTo>
                  <a:pt x="0" y="0"/>
                </a:moveTo>
                <a:lnTo>
                  <a:pt x="1797533" y="0"/>
                </a:lnTo>
              </a:path>
            </a:pathLst>
          </a:custGeom>
          <a:ln w="6829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65" dirty="0"/>
              <a:t>2</a:t>
            </a:fld>
            <a:endParaRPr spc="65" dirty="0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0F7F9474-6CF6-474D-9B44-144776809546}"/>
              </a:ext>
            </a:extLst>
          </p:cNvPr>
          <p:cNvSpPr/>
          <p:nvPr/>
        </p:nvSpPr>
        <p:spPr>
          <a:xfrm>
            <a:off x="2279650" y="5168900"/>
            <a:ext cx="5478145" cy="5473700"/>
          </a:xfrm>
          <a:custGeom>
            <a:avLst/>
            <a:gdLst/>
            <a:ahLst/>
            <a:cxnLst/>
            <a:rect l="l" t="t" r="r" b="b"/>
            <a:pathLst>
              <a:path w="5478145" h="5473700">
                <a:moveTo>
                  <a:pt x="3024811" y="5460999"/>
                </a:moveTo>
                <a:lnTo>
                  <a:pt x="2452988" y="5460999"/>
                </a:lnTo>
                <a:lnTo>
                  <a:pt x="2500091" y="5473699"/>
                </a:lnTo>
                <a:lnTo>
                  <a:pt x="2977708" y="5473699"/>
                </a:lnTo>
                <a:lnTo>
                  <a:pt x="3024811" y="5460999"/>
                </a:lnTo>
                <a:close/>
              </a:path>
              <a:path w="5478145" h="5473700">
                <a:moveTo>
                  <a:pt x="3118306" y="5448299"/>
                </a:moveTo>
                <a:lnTo>
                  <a:pt x="2359493" y="5448299"/>
                </a:lnTo>
                <a:lnTo>
                  <a:pt x="2406119" y="5460999"/>
                </a:lnTo>
                <a:lnTo>
                  <a:pt x="3071680" y="5460999"/>
                </a:lnTo>
                <a:lnTo>
                  <a:pt x="3118306" y="5448299"/>
                </a:lnTo>
                <a:close/>
              </a:path>
              <a:path w="5478145" h="5473700">
                <a:moveTo>
                  <a:pt x="3210806" y="5435599"/>
                </a:moveTo>
                <a:lnTo>
                  <a:pt x="2266994" y="5435599"/>
                </a:lnTo>
                <a:lnTo>
                  <a:pt x="2313115" y="5448299"/>
                </a:lnTo>
                <a:lnTo>
                  <a:pt x="3164684" y="5448299"/>
                </a:lnTo>
                <a:lnTo>
                  <a:pt x="3210806" y="5435599"/>
                </a:lnTo>
                <a:close/>
              </a:path>
              <a:path w="5478145" h="5473700">
                <a:moveTo>
                  <a:pt x="3392602" y="76199"/>
                </a:moveTo>
                <a:lnTo>
                  <a:pt x="2085197" y="76199"/>
                </a:lnTo>
                <a:lnTo>
                  <a:pt x="1864518" y="139699"/>
                </a:lnTo>
                <a:lnTo>
                  <a:pt x="1821325" y="165099"/>
                </a:lnTo>
                <a:lnTo>
                  <a:pt x="1693756" y="203199"/>
                </a:lnTo>
                <a:lnTo>
                  <a:pt x="1651925" y="228599"/>
                </a:lnTo>
                <a:lnTo>
                  <a:pt x="1610451" y="241299"/>
                </a:lnTo>
                <a:lnTo>
                  <a:pt x="1569342" y="266699"/>
                </a:lnTo>
                <a:lnTo>
                  <a:pt x="1528604" y="279399"/>
                </a:lnTo>
                <a:lnTo>
                  <a:pt x="1448267" y="330199"/>
                </a:lnTo>
                <a:lnTo>
                  <a:pt x="1408683" y="342899"/>
                </a:lnTo>
                <a:lnTo>
                  <a:pt x="1369497" y="368299"/>
                </a:lnTo>
                <a:lnTo>
                  <a:pt x="1292345" y="419099"/>
                </a:lnTo>
                <a:lnTo>
                  <a:pt x="1216869" y="469899"/>
                </a:lnTo>
                <a:lnTo>
                  <a:pt x="1143120" y="520699"/>
                </a:lnTo>
                <a:lnTo>
                  <a:pt x="1071154" y="571499"/>
                </a:lnTo>
                <a:lnTo>
                  <a:pt x="1001025" y="622299"/>
                </a:lnTo>
                <a:lnTo>
                  <a:pt x="966667" y="647699"/>
                </a:lnTo>
                <a:lnTo>
                  <a:pt x="932788" y="685799"/>
                </a:lnTo>
                <a:lnTo>
                  <a:pt x="899396" y="711199"/>
                </a:lnTo>
                <a:lnTo>
                  <a:pt x="866496" y="736599"/>
                </a:lnTo>
                <a:lnTo>
                  <a:pt x="834097" y="774699"/>
                </a:lnTo>
                <a:lnTo>
                  <a:pt x="802205" y="800099"/>
                </a:lnTo>
                <a:lnTo>
                  <a:pt x="770826" y="838199"/>
                </a:lnTo>
                <a:lnTo>
                  <a:pt x="739967" y="863599"/>
                </a:lnTo>
                <a:lnTo>
                  <a:pt x="709636" y="901699"/>
                </a:lnTo>
                <a:lnTo>
                  <a:pt x="679838" y="939799"/>
                </a:lnTo>
                <a:lnTo>
                  <a:pt x="650582" y="965199"/>
                </a:lnTo>
                <a:lnTo>
                  <a:pt x="621873" y="1003299"/>
                </a:lnTo>
                <a:lnTo>
                  <a:pt x="593718" y="1041399"/>
                </a:lnTo>
                <a:lnTo>
                  <a:pt x="566124" y="1079499"/>
                </a:lnTo>
                <a:lnTo>
                  <a:pt x="539098" y="1104899"/>
                </a:lnTo>
                <a:lnTo>
                  <a:pt x="512647" y="1142999"/>
                </a:lnTo>
                <a:lnTo>
                  <a:pt x="486777" y="1181099"/>
                </a:lnTo>
                <a:lnTo>
                  <a:pt x="461496" y="1219199"/>
                </a:lnTo>
                <a:lnTo>
                  <a:pt x="436809" y="1257299"/>
                </a:lnTo>
                <a:lnTo>
                  <a:pt x="412725" y="1295399"/>
                </a:lnTo>
                <a:lnTo>
                  <a:pt x="389249" y="1333499"/>
                </a:lnTo>
                <a:lnTo>
                  <a:pt x="366388" y="1371599"/>
                </a:lnTo>
                <a:lnTo>
                  <a:pt x="344150" y="1409699"/>
                </a:lnTo>
                <a:lnTo>
                  <a:pt x="322541" y="1447799"/>
                </a:lnTo>
                <a:lnTo>
                  <a:pt x="301567" y="1485899"/>
                </a:lnTo>
                <a:lnTo>
                  <a:pt x="281236" y="1536699"/>
                </a:lnTo>
                <a:lnTo>
                  <a:pt x="261554" y="1574799"/>
                </a:lnTo>
                <a:lnTo>
                  <a:pt x="242529" y="1612899"/>
                </a:lnTo>
                <a:lnTo>
                  <a:pt x="224166" y="1650999"/>
                </a:lnTo>
                <a:lnTo>
                  <a:pt x="206474" y="1701799"/>
                </a:lnTo>
                <a:lnTo>
                  <a:pt x="189457" y="1739899"/>
                </a:lnTo>
                <a:lnTo>
                  <a:pt x="173124" y="1777999"/>
                </a:lnTo>
                <a:lnTo>
                  <a:pt x="157481" y="1828799"/>
                </a:lnTo>
                <a:lnTo>
                  <a:pt x="142535" y="1866899"/>
                </a:lnTo>
                <a:lnTo>
                  <a:pt x="128293" y="1904999"/>
                </a:lnTo>
                <a:lnTo>
                  <a:pt x="114761" y="1955799"/>
                </a:lnTo>
                <a:lnTo>
                  <a:pt x="101947" y="1993899"/>
                </a:lnTo>
                <a:lnTo>
                  <a:pt x="89856" y="2044699"/>
                </a:lnTo>
                <a:lnTo>
                  <a:pt x="78496" y="2082799"/>
                </a:lnTo>
                <a:lnTo>
                  <a:pt x="67874" y="2133599"/>
                </a:lnTo>
                <a:lnTo>
                  <a:pt x="57997" y="2171699"/>
                </a:lnTo>
                <a:lnTo>
                  <a:pt x="48870" y="2222499"/>
                </a:lnTo>
                <a:lnTo>
                  <a:pt x="40502" y="2273299"/>
                </a:lnTo>
                <a:lnTo>
                  <a:pt x="32898" y="2311399"/>
                </a:lnTo>
                <a:lnTo>
                  <a:pt x="26066" y="2362199"/>
                </a:lnTo>
                <a:lnTo>
                  <a:pt x="20012" y="2412999"/>
                </a:lnTo>
                <a:lnTo>
                  <a:pt x="14743" y="2451099"/>
                </a:lnTo>
                <a:lnTo>
                  <a:pt x="10266" y="2501899"/>
                </a:lnTo>
                <a:lnTo>
                  <a:pt x="6588" y="2552699"/>
                </a:lnTo>
                <a:lnTo>
                  <a:pt x="3716" y="2603499"/>
                </a:lnTo>
                <a:lnTo>
                  <a:pt x="1656" y="2641599"/>
                </a:lnTo>
                <a:lnTo>
                  <a:pt x="415" y="2692399"/>
                </a:lnTo>
                <a:lnTo>
                  <a:pt x="0" y="2743199"/>
                </a:lnTo>
                <a:lnTo>
                  <a:pt x="415" y="2793999"/>
                </a:lnTo>
                <a:lnTo>
                  <a:pt x="1656" y="2832099"/>
                </a:lnTo>
                <a:lnTo>
                  <a:pt x="3716" y="2882899"/>
                </a:lnTo>
                <a:lnTo>
                  <a:pt x="6588" y="2933699"/>
                </a:lnTo>
                <a:lnTo>
                  <a:pt x="10266" y="2984499"/>
                </a:lnTo>
                <a:lnTo>
                  <a:pt x="14743" y="3022599"/>
                </a:lnTo>
                <a:lnTo>
                  <a:pt x="20012" y="3073399"/>
                </a:lnTo>
                <a:lnTo>
                  <a:pt x="26066" y="3124199"/>
                </a:lnTo>
                <a:lnTo>
                  <a:pt x="32898" y="3162299"/>
                </a:lnTo>
                <a:lnTo>
                  <a:pt x="40502" y="3213099"/>
                </a:lnTo>
                <a:lnTo>
                  <a:pt x="48870" y="3263899"/>
                </a:lnTo>
                <a:lnTo>
                  <a:pt x="57997" y="3301999"/>
                </a:lnTo>
                <a:lnTo>
                  <a:pt x="67874" y="3352799"/>
                </a:lnTo>
                <a:lnTo>
                  <a:pt x="78496" y="3390899"/>
                </a:lnTo>
                <a:lnTo>
                  <a:pt x="89856" y="3441699"/>
                </a:lnTo>
                <a:lnTo>
                  <a:pt x="101947" y="3479799"/>
                </a:lnTo>
                <a:lnTo>
                  <a:pt x="114761" y="3530599"/>
                </a:lnTo>
                <a:lnTo>
                  <a:pt x="128293" y="3568699"/>
                </a:lnTo>
                <a:lnTo>
                  <a:pt x="142535" y="3619499"/>
                </a:lnTo>
                <a:lnTo>
                  <a:pt x="157481" y="3657599"/>
                </a:lnTo>
                <a:lnTo>
                  <a:pt x="173124" y="3695699"/>
                </a:lnTo>
                <a:lnTo>
                  <a:pt x="189457" y="3746499"/>
                </a:lnTo>
                <a:lnTo>
                  <a:pt x="206474" y="3784599"/>
                </a:lnTo>
                <a:lnTo>
                  <a:pt x="224166" y="3822699"/>
                </a:lnTo>
                <a:lnTo>
                  <a:pt x="242529" y="3873499"/>
                </a:lnTo>
                <a:lnTo>
                  <a:pt x="261554" y="3911599"/>
                </a:lnTo>
                <a:lnTo>
                  <a:pt x="281236" y="3949699"/>
                </a:lnTo>
                <a:lnTo>
                  <a:pt x="301567" y="3987799"/>
                </a:lnTo>
                <a:lnTo>
                  <a:pt x="322541" y="4025899"/>
                </a:lnTo>
                <a:lnTo>
                  <a:pt x="344150" y="4076699"/>
                </a:lnTo>
                <a:lnTo>
                  <a:pt x="366388" y="4114799"/>
                </a:lnTo>
                <a:lnTo>
                  <a:pt x="389249" y="4152899"/>
                </a:lnTo>
                <a:lnTo>
                  <a:pt x="412725" y="4190999"/>
                </a:lnTo>
                <a:lnTo>
                  <a:pt x="436809" y="4229099"/>
                </a:lnTo>
                <a:lnTo>
                  <a:pt x="461496" y="4267199"/>
                </a:lnTo>
                <a:lnTo>
                  <a:pt x="486777" y="4305299"/>
                </a:lnTo>
                <a:lnTo>
                  <a:pt x="512647" y="4330699"/>
                </a:lnTo>
                <a:lnTo>
                  <a:pt x="539098" y="4368799"/>
                </a:lnTo>
                <a:lnTo>
                  <a:pt x="566124" y="4406899"/>
                </a:lnTo>
                <a:lnTo>
                  <a:pt x="593718" y="4444999"/>
                </a:lnTo>
                <a:lnTo>
                  <a:pt x="621873" y="4483099"/>
                </a:lnTo>
                <a:lnTo>
                  <a:pt x="650582" y="4508499"/>
                </a:lnTo>
                <a:lnTo>
                  <a:pt x="679838" y="4546599"/>
                </a:lnTo>
                <a:lnTo>
                  <a:pt x="709636" y="4584699"/>
                </a:lnTo>
                <a:lnTo>
                  <a:pt x="739967" y="4610099"/>
                </a:lnTo>
                <a:lnTo>
                  <a:pt x="770826" y="4648199"/>
                </a:lnTo>
                <a:lnTo>
                  <a:pt x="802205" y="4673599"/>
                </a:lnTo>
                <a:lnTo>
                  <a:pt x="834097" y="4711699"/>
                </a:lnTo>
                <a:lnTo>
                  <a:pt x="866496" y="4737099"/>
                </a:lnTo>
                <a:lnTo>
                  <a:pt x="899396" y="4775199"/>
                </a:lnTo>
                <a:lnTo>
                  <a:pt x="932788" y="4800599"/>
                </a:lnTo>
                <a:lnTo>
                  <a:pt x="966667" y="4825999"/>
                </a:lnTo>
                <a:lnTo>
                  <a:pt x="1001025" y="4864099"/>
                </a:lnTo>
                <a:lnTo>
                  <a:pt x="1071154" y="4914899"/>
                </a:lnTo>
                <a:lnTo>
                  <a:pt x="1143120" y="4965699"/>
                </a:lnTo>
                <a:lnTo>
                  <a:pt x="1216869" y="5016499"/>
                </a:lnTo>
                <a:lnTo>
                  <a:pt x="1292345" y="5067299"/>
                </a:lnTo>
                <a:lnTo>
                  <a:pt x="1369497" y="5118099"/>
                </a:lnTo>
                <a:lnTo>
                  <a:pt x="1408683" y="5130799"/>
                </a:lnTo>
                <a:lnTo>
                  <a:pt x="1488243" y="5181599"/>
                </a:lnTo>
                <a:lnTo>
                  <a:pt x="1528604" y="5194299"/>
                </a:lnTo>
                <a:lnTo>
                  <a:pt x="1569342" y="5219699"/>
                </a:lnTo>
                <a:lnTo>
                  <a:pt x="1610451" y="5232399"/>
                </a:lnTo>
                <a:lnTo>
                  <a:pt x="1651925" y="5257799"/>
                </a:lnTo>
                <a:lnTo>
                  <a:pt x="1693756" y="5270499"/>
                </a:lnTo>
                <a:lnTo>
                  <a:pt x="1735937" y="5295899"/>
                </a:lnTo>
                <a:lnTo>
                  <a:pt x="1821325" y="5321299"/>
                </a:lnTo>
                <a:lnTo>
                  <a:pt x="2221134" y="5435599"/>
                </a:lnTo>
                <a:lnTo>
                  <a:pt x="3256665" y="5435599"/>
                </a:lnTo>
                <a:lnTo>
                  <a:pt x="3656474" y="5321299"/>
                </a:lnTo>
                <a:lnTo>
                  <a:pt x="3741862" y="5295899"/>
                </a:lnTo>
                <a:lnTo>
                  <a:pt x="3784043" y="5270499"/>
                </a:lnTo>
                <a:lnTo>
                  <a:pt x="3825874" y="5257799"/>
                </a:lnTo>
                <a:lnTo>
                  <a:pt x="3867348" y="5232399"/>
                </a:lnTo>
                <a:lnTo>
                  <a:pt x="3908457" y="5219699"/>
                </a:lnTo>
                <a:lnTo>
                  <a:pt x="3949195" y="5194299"/>
                </a:lnTo>
                <a:lnTo>
                  <a:pt x="3989556" y="5181599"/>
                </a:lnTo>
                <a:lnTo>
                  <a:pt x="4069116" y="5130799"/>
                </a:lnTo>
                <a:lnTo>
                  <a:pt x="4108302" y="5118099"/>
                </a:lnTo>
                <a:lnTo>
                  <a:pt x="4185454" y="5067299"/>
                </a:lnTo>
                <a:lnTo>
                  <a:pt x="4260931" y="5016499"/>
                </a:lnTo>
                <a:lnTo>
                  <a:pt x="4334679" y="4965699"/>
                </a:lnTo>
                <a:lnTo>
                  <a:pt x="4406645" y="4914899"/>
                </a:lnTo>
                <a:lnTo>
                  <a:pt x="4476774" y="4864099"/>
                </a:lnTo>
                <a:lnTo>
                  <a:pt x="4511132" y="4825999"/>
                </a:lnTo>
                <a:lnTo>
                  <a:pt x="4545011" y="4800599"/>
                </a:lnTo>
                <a:lnTo>
                  <a:pt x="4578403" y="4775199"/>
                </a:lnTo>
                <a:lnTo>
                  <a:pt x="4611303" y="4737099"/>
                </a:lnTo>
                <a:lnTo>
                  <a:pt x="4643702" y="4711699"/>
                </a:lnTo>
                <a:lnTo>
                  <a:pt x="4675594" y="4673599"/>
                </a:lnTo>
                <a:lnTo>
                  <a:pt x="4706973" y="4648199"/>
                </a:lnTo>
                <a:lnTo>
                  <a:pt x="4737832" y="4610099"/>
                </a:lnTo>
                <a:lnTo>
                  <a:pt x="4768163" y="4584699"/>
                </a:lnTo>
                <a:lnTo>
                  <a:pt x="4797961" y="4546599"/>
                </a:lnTo>
                <a:lnTo>
                  <a:pt x="4827217" y="4508499"/>
                </a:lnTo>
                <a:lnTo>
                  <a:pt x="4855927" y="4483099"/>
                </a:lnTo>
                <a:lnTo>
                  <a:pt x="4884081" y="4444999"/>
                </a:lnTo>
                <a:lnTo>
                  <a:pt x="4911675" y="4406899"/>
                </a:lnTo>
                <a:lnTo>
                  <a:pt x="4938701" y="4368799"/>
                </a:lnTo>
                <a:lnTo>
                  <a:pt x="4965152" y="4330699"/>
                </a:lnTo>
                <a:lnTo>
                  <a:pt x="4991022" y="4305299"/>
                </a:lnTo>
                <a:lnTo>
                  <a:pt x="5016303" y="4267199"/>
                </a:lnTo>
                <a:lnTo>
                  <a:pt x="5040990" y="4229099"/>
                </a:lnTo>
                <a:lnTo>
                  <a:pt x="5065074" y="4190999"/>
                </a:lnTo>
                <a:lnTo>
                  <a:pt x="5088550" y="4152899"/>
                </a:lnTo>
                <a:lnTo>
                  <a:pt x="5111411" y="4114799"/>
                </a:lnTo>
                <a:lnTo>
                  <a:pt x="5133649" y="4076699"/>
                </a:lnTo>
                <a:lnTo>
                  <a:pt x="5155259" y="4025899"/>
                </a:lnTo>
                <a:lnTo>
                  <a:pt x="5176232" y="3987799"/>
                </a:lnTo>
                <a:lnTo>
                  <a:pt x="5196563" y="3949699"/>
                </a:lnTo>
                <a:lnTo>
                  <a:pt x="5216245" y="3911599"/>
                </a:lnTo>
                <a:lnTo>
                  <a:pt x="5235270" y="3873499"/>
                </a:lnTo>
                <a:lnTo>
                  <a:pt x="5253633" y="3822699"/>
                </a:lnTo>
                <a:lnTo>
                  <a:pt x="5271326" y="3784599"/>
                </a:lnTo>
                <a:lnTo>
                  <a:pt x="5288342" y="3746499"/>
                </a:lnTo>
                <a:lnTo>
                  <a:pt x="5304675" y="3695699"/>
                </a:lnTo>
                <a:lnTo>
                  <a:pt x="5320318" y="3657599"/>
                </a:lnTo>
                <a:lnTo>
                  <a:pt x="5335264" y="3619499"/>
                </a:lnTo>
                <a:lnTo>
                  <a:pt x="5349506" y="3568699"/>
                </a:lnTo>
                <a:lnTo>
                  <a:pt x="5363038" y="3530599"/>
                </a:lnTo>
                <a:lnTo>
                  <a:pt x="5375852" y="3479799"/>
                </a:lnTo>
                <a:lnTo>
                  <a:pt x="5387943" y="3441699"/>
                </a:lnTo>
                <a:lnTo>
                  <a:pt x="5399303" y="3390899"/>
                </a:lnTo>
                <a:lnTo>
                  <a:pt x="5409925" y="3352799"/>
                </a:lnTo>
                <a:lnTo>
                  <a:pt x="5419803" y="3301999"/>
                </a:lnTo>
                <a:lnTo>
                  <a:pt x="5428929" y="3263899"/>
                </a:lnTo>
                <a:lnTo>
                  <a:pt x="5437298" y="3213099"/>
                </a:lnTo>
                <a:lnTo>
                  <a:pt x="5444901" y="3162299"/>
                </a:lnTo>
                <a:lnTo>
                  <a:pt x="5451733" y="3124199"/>
                </a:lnTo>
                <a:lnTo>
                  <a:pt x="5457787" y="3073399"/>
                </a:lnTo>
                <a:lnTo>
                  <a:pt x="5463056" y="3022599"/>
                </a:lnTo>
                <a:lnTo>
                  <a:pt x="5467533" y="2984499"/>
                </a:lnTo>
                <a:lnTo>
                  <a:pt x="5471211" y="2933699"/>
                </a:lnTo>
                <a:lnTo>
                  <a:pt x="5474083" y="2882899"/>
                </a:lnTo>
                <a:lnTo>
                  <a:pt x="5476143" y="2832099"/>
                </a:lnTo>
                <a:lnTo>
                  <a:pt x="5477384" y="2793999"/>
                </a:lnTo>
                <a:lnTo>
                  <a:pt x="5477800" y="2743199"/>
                </a:lnTo>
                <a:lnTo>
                  <a:pt x="5477384" y="2692399"/>
                </a:lnTo>
                <a:lnTo>
                  <a:pt x="5476143" y="2641599"/>
                </a:lnTo>
                <a:lnTo>
                  <a:pt x="5474083" y="2603499"/>
                </a:lnTo>
                <a:lnTo>
                  <a:pt x="5471211" y="2552699"/>
                </a:lnTo>
                <a:lnTo>
                  <a:pt x="5467533" y="2501899"/>
                </a:lnTo>
                <a:lnTo>
                  <a:pt x="5463056" y="2451099"/>
                </a:lnTo>
                <a:lnTo>
                  <a:pt x="5457787" y="2412999"/>
                </a:lnTo>
                <a:lnTo>
                  <a:pt x="5451733" y="2362199"/>
                </a:lnTo>
                <a:lnTo>
                  <a:pt x="5444901" y="2311399"/>
                </a:lnTo>
                <a:lnTo>
                  <a:pt x="5437298" y="2273299"/>
                </a:lnTo>
                <a:lnTo>
                  <a:pt x="5428929" y="2222499"/>
                </a:lnTo>
                <a:lnTo>
                  <a:pt x="5419803" y="2171699"/>
                </a:lnTo>
                <a:lnTo>
                  <a:pt x="5409925" y="2133599"/>
                </a:lnTo>
                <a:lnTo>
                  <a:pt x="5399303" y="2082799"/>
                </a:lnTo>
                <a:lnTo>
                  <a:pt x="5387943" y="2044699"/>
                </a:lnTo>
                <a:lnTo>
                  <a:pt x="5375852" y="1993899"/>
                </a:lnTo>
                <a:lnTo>
                  <a:pt x="5363038" y="1955799"/>
                </a:lnTo>
                <a:lnTo>
                  <a:pt x="5349506" y="1904999"/>
                </a:lnTo>
                <a:lnTo>
                  <a:pt x="5335264" y="1866899"/>
                </a:lnTo>
                <a:lnTo>
                  <a:pt x="5320318" y="1828799"/>
                </a:lnTo>
                <a:lnTo>
                  <a:pt x="5304675" y="1777999"/>
                </a:lnTo>
                <a:lnTo>
                  <a:pt x="5288342" y="1739899"/>
                </a:lnTo>
                <a:lnTo>
                  <a:pt x="5271326" y="1701799"/>
                </a:lnTo>
                <a:lnTo>
                  <a:pt x="5253633" y="1650999"/>
                </a:lnTo>
                <a:lnTo>
                  <a:pt x="5235270" y="1612899"/>
                </a:lnTo>
                <a:lnTo>
                  <a:pt x="5216245" y="1574799"/>
                </a:lnTo>
                <a:lnTo>
                  <a:pt x="5196563" y="1536699"/>
                </a:lnTo>
                <a:lnTo>
                  <a:pt x="5176232" y="1485899"/>
                </a:lnTo>
                <a:lnTo>
                  <a:pt x="5155259" y="1447799"/>
                </a:lnTo>
                <a:lnTo>
                  <a:pt x="5133649" y="1409699"/>
                </a:lnTo>
                <a:lnTo>
                  <a:pt x="5111411" y="1371599"/>
                </a:lnTo>
                <a:lnTo>
                  <a:pt x="5088550" y="1333499"/>
                </a:lnTo>
                <a:lnTo>
                  <a:pt x="5065074" y="1295399"/>
                </a:lnTo>
                <a:lnTo>
                  <a:pt x="5040990" y="1257299"/>
                </a:lnTo>
                <a:lnTo>
                  <a:pt x="5016303" y="1219199"/>
                </a:lnTo>
                <a:lnTo>
                  <a:pt x="4991022" y="1181099"/>
                </a:lnTo>
                <a:lnTo>
                  <a:pt x="4965152" y="1142999"/>
                </a:lnTo>
                <a:lnTo>
                  <a:pt x="4938701" y="1104899"/>
                </a:lnTo>
                <a:lnTo>
                  <a:pt x="4911675" y="1079499"/>
                </a:lnTo>
                <a:lnTo>
                  <a:pt x="4884081" y="1041399"/>
                </a:lnTo>
                <a:lnTo>
                  <a:pt x="4855927" y="1003299"/>
                </a:lnTo>
                <a:lnTo>
                  <a:pt x="4827217" y="965199"/>
                </a:lnTo>
                <a:lnTo>
                  <a:pt x="4797961" y="939799"/>
                </a:lnTo>
                <a:lnTo>
                  <a:pt x="4768163" y="901699"/>
                </a:lnTo>
                <a:lnTo>
                  <a:pt x="4737832" y="863599"/>
                </a:lnTo>
                <a:lnTo>
                  <a:pt x="4706973" y="838199"/>
                </a:lnTo>
                <a:lnTo>
                  <a:pt x="4675594" y="800099"/>
                </a:lnTo>
                <a:lnTo>
                  <a:pt x="4643702" y="774699"/>
                </a:lnTo>
                <a:lnTo>
                  <a:pt x="4611303" y="736599"/>
                </a:lnTo>
                <a:lnTo>
                  <a:pt x="4578403" y="711199"/>
                </a:lnTo>
                <a:lnTo>
                  <a:pt x="4545011" y="685799"/>
                </a:lnTo>
                <a:lnTo>
                  <a:pt x="4511132" y="647699"/>
                </a:lnTo>
                <a:lnTo>
                  <a:pt x="4476774" y="622299"/>
                </a:lnTo>
                <a:lnTo>
                  <a:pt x="4406645" y="571499"/>
                </a:lnTo>
                <a:lnTo>
                  <a:pt x="4334679" y="520699"/>
                </a:lnTo>
                <a:lnTo>
                  <a:pt x="4260931" y="469899"/>
                </a:lnTo>
                <a:lnTo>
                  <a:pt x="4185454" y="419099"/>
                </a:lnTo>
                <a:lnTo>
                  <a:pt x="4108302" y="368299"/>
                </a:lnTo>
                <a:lnTo>
                  <a:pt x="4069116" y="342899"/>
                </a:lnTo>
                <a:lnTo>
                  <a:pt x="4029532" y="330199"/>
                </a:lnTo>
                <a:lnTo>
                  <a:pt x="3949195" y="279399"/>
                </a:lnTo>
                <a:lnTo>
                  <a:pt x="3908457" y="266699"/>
                </a:lnTo>
                <a:lnTo>
                  <a:pt x="3867348" y="241299"/>
                </a:lnTo>
                <a:lnTo>
                  <a:pt x="3825874" y="228599"/>
                </a:lnTo>
                <a:lnTo>
                  <a:pt x="3784043" y="203199"/>
                </a:lnTo>
                <a:lnTo>
                  <a:pt x="3656474" y="165099"/>
                </a:lnTo>
                <a:lnTo>
                  <a:pt x="3613281" y="139699"/>
                </a:lnTo>
                <a:lnTo>
                  <a:pt x="3392602" y="76199"/>
                </a:lnTo>
                <a:close/>
              </a:path>
              <a:path w="5478145" h="5473700">
                <a:moveTo>
                  <a:pt x="3210806" y="38099"/>
                </a:moveTo>
                <a:lnTo>
                  <a:pt x="2266994" y="38099"/>
                </a:lnTo>
                <a:lnTo>
                  <a:pt x="2130229" y="76199"/>
                </a:lnTo>
                <a:lnTo>
                  <a:pt x="3347570" y="76199"/>
                </a:lnTo>
                <a:lnTo>
                  <a:pt x="3210806" y="38099"/>
                </a:lnTo>
                <a:close/>
              </a:path>
              <a:path w="5478145" h="5473700">
                <a:moveTo>
                  <a:pt x="3118306" y="25399"/>
                </a:moveTo>
                <a:lnTo>
                  <a:pt x="2359493" y="25399"/>
                </a:lnTo>
                <a:lnTo>
                  <a:pt x="2313115" y="38099"/>
                </a:lnTo>
                <a:lnTo>
                  <a:pt x="3164684" y="38099"/>
                </a:lnTo>
                <a:lnTo>
                  <a:pt x="3118306" y="25399"/>
                </a:lnTo>
                <a:close/>
              </a:path>
              <a:path w="5478145" h="5473700">
                <a:moveTo>
                  <a:pt x="3024811" y="12699"/>
                </a:moveTo>
                <a:lnTo>
                  <a:pt x="2452988" y="12699"/>
                </a:lnTo>
                <a:lnTo>
                  <a:pt x="2406119" y="25399"/>
                </a:lnTo>
                <a:lnTo>
                  <a:pt x="3071680" y="25399"/>
                </a:lnTo>
                <a:lnTo>
                  <a:pt x="3024811" y="12699"/>
                </a:lnTo>
                <a:close/>
              </a:path>
              <a:path w="5478145" h="5473700">
                <a:moveTo>
                  <a:pt x="2882822" y="0"/>
                </a:moveTo>
                <a:lnTo>
                  <a:pt x="2594977" y="0"/>
                </a:lnTo>
                <a:lnTo>
                  <a:pt x="2547423" y="12699"/>
                </a:lnTo>
                <a:lnTo>
                  <a:pt x="2930376" y="12699"/>
                </a:lnTo>
                <a:lnTo>
                  <a:pt x="2882822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xmlns="" id="{4B20873D-E7C6-440C-8C88-0EC91A08285E}"/>
              </a:ext>
            </a:extLst>
          </p:cNvPr>
          <p:cNvSpPr/>
          <p:nvPr/>
        </p:nvSpPr>
        <p:spPr>
          <a:xfrm>
            <a:off x="3299809" y="6606330"/>
            <a:ext cx="2120900" cy="2151380"/>
          </a:xfrm>
          <a:custGeom>
            <a:avLst/>
            <a:gdLst/>
            <a:ahLst/>
            <a:cxnLst/>
            <a:rect l="l" t="t" r="r" b="b"/>
            <a:pathLst>
              <a:path w="2120900" h="2151379">
                <a:moveTo>
                  <a:pt x="1913704" y="1764789"/>
                </a:moveTo>
                <a:lnTo>
                  <a:pt x="339068" y="1764789"/>
                </a:lnTo>
                <a:lnTo>
                  <a:pt x="387584" y="1767770"/>
                </a:lnTo>
                <a:lnTo>
                  <a:pt x="434137" y="1776481"/>
                </a:lnTo>
                <a:lnTo>
                  <a:pt x="478440" y="1790575"/>
                </a:lnTo>
                <a:lnTo>
                  <a:pt x="520206" y="1809704"/>
                </a:lnTo>
                <a:lnTo>
                  <a:pt x="559145" y="1833521"/>
                </a:lnTo>
                <a:lnTo>
                  <a:pt x="594972" y="1861677"/>
                </a:lnTo>
                <a:lnTo>
                  <a:pt x="627398" y="1893825"/>
                </a:lnTo>
                <a:lnTo>
                  <a:pt x="656135" y="1929619"/>
                </a:lnTo>
                <a:lnTo>
                  <a:pt x="680897" y="1968709"/>
                </a:lnTo>
                <a:lnTo>
                  <a:pt x="701394" y="2010748"/>
                </a:lnTo>
                <a:lnTo>
                  <a:pt x="717340" y="2055389"/>
                </a:lnTo>
                <a:lnTo>
                  <a:pt x="728447" y="2102285"/>
                </a:lnTo>
                <a:lnTo>
                  <a:pt x="734428" y="2151087"/>
                </a:lnTo>
                <a:lnTo>
                  <a:pt x="1509374" y="2151087"/>
                </a:lnTo>
                <a:lnTo>
                  <a:pt x="1515497" y="2102285"/>
                </a:lnTo>
                <a:lnTo>
                  <a:pt x="1527005" y="2055389"/>
                </a:lnTo>
                <a:lnTo>
                  <a:pt x="1543564" y="2010748"/>
                </a:lnTo>
                <a:lnTo>
                  <a:pt x="1564843" y="1968709"/>
                </a:lnTo>
                <a:lnTo>
                  <a:pt x="1590507" y="1929619"/>
                </a:lnTo>
                <a:lnTo>
                  <a:pt x="1620223" y="1893825"/>
                </a:lnTo>
                <a:lnTo>
                  <a:pt x="1653658" y="1861677"/>
                </a:lnTo>
                <a:lnTo>
                  <a:pt x="1690479" y="1833521"/>
                </a:lnTo>
                <a:lnTo>
                  <a:pt x="1730352" y="1809704"/>
                </a:lnTo>
                <a:lnTo>
                  <a:pt x="1772944" y="1790575"/>
                </a:lnTo>
                <a:lnTo>
                  <a:pt x="1817922" y="1776481"/>
                </a:lnTo>
                <a:lnTo>
                  <a:pt x="1864953" y="1767770"/>
                </a:lnTo>
                <a:lnTo>
                  <a:pt x="1913704" y="1764789"/>
                </a:lnTo>
                <a:close/>
              </a:path>
              <a:path w="2120900" h="2151379">
                <a:moveTo>
                  <a:pt x="1048557" y="0"/>
                </a:moveTo>
                <a:lnTo>
                  <a:pt x="516242" y="0"/>
                </a:lnTo>
                <a:lnTo>
                  <a:pt x="466848" y="8074"/>
                </a:lnTo>
                <a:lnTo>
                  <a:pt x="427820" y="30679"/>
                </a:lnTo>
                <a:lnTo>
                  <a:pt x="399510" y="65391"/>
                </a:lnTo>
                <a:lnTo>
                  <a:pt x="382267" y="109783"/>
                </a:lnTo>
                <a:lnTo>
                  <a:pt x="376441" y="161430"/>
                </a:lnTo>
                <a:lnTo>
                  <a:pt x="376441" y="1021762"/>
                </a:lnTo>
                <a:lnTo>
                  <a:pt x="187524" y="1021762"/>
                </a:lnTo>
                <a:lnTo>
                  <a:pt x="141409" y="1027329"/>
                </a:lnTo>
                <a:lnTo>
                  <a:pt x="100725" y="1043149"/>
                </a:lnTo>
                <a:lnTo>
                  <a:pt x="66080" y="1067900"/>
                </a:lnTo>
                <a:lnTo>
                  <a:pt x="38079" y="1100259"/>
                </a:lnTo>
                <a:lnTo>
                  <a:pt x="17328" y="1138904"/>
                </a:lnTo>
                <a:lnTo>
                  <a:pt x="4433" y="1182512"/>
                </a:lnTo>
                <a:lnTo>
                  <a:pt x="0" y="1229762"/>
                </a:lnTo>
                <a:lnTo>
                  <a:pt x="0" y="1954180"/>
                </a:lnTo>
                <a:lnTo>
                  <a:pt x="20921" y="1916407"/>
                </a:lnTo>
                <a:lnTo>
                  <a:pt x="47433" y="1882384"/>
                </a:lnTo>
                <a:lnTo>
                  <a:pt x="78934" y="1852297"/>
                </a:lnTo>
                <a:lnTo>
                  <a:pt x="114825" y="1826330"/>
                </a:lnTo>
                <a:lnTo>
                  <a:pt x="154503" y="1804669"/>
                </a:lnTo>
                <a:lnTo>
                  <a:pt x="197367" y="1787499"/>
                </a:lnTo>
                <a:lnTo>
                  <a:pt x="242817" y="1775006"/>
                </a:lnTo>
                <a:lnTo>
                  <a:pt x="290251" y="1767374"/>
                </a:lnTo>
                <a:lnTo>
                  <a:pt x="339068" y="1764789"/>
                </a:lnTo>
                <a:lnTo>
                  <a:pt x="2093720" y="1764789"/>
                </a:lnTo>
                <a:lnTo>
                  <a:pt x="1881047" y="1344428"/>
                </a:lnTo>
                <a:lnTo>
                  <a:pt x="650197" y="1344428"/>
                </a:lnTo>
                <a:lnTo>
                  <a:pt x="631326" y="1342786"/>
                </a:lnTo>
                <a:lnTo>
                  <a:pt x="612247" y="1337479"/>
                </a:lnTo>
                <a:lnTo>
                  <a:pt x="597482" y="1327935"/>
                </a:lnTo>
                <a:lnTo>
                  <a:pt x="591555" y="1313581"/>
                </a:lnTo>
                <a:lnTo>
                  <a:pt x="591555" y="292086"/>
                </a:lnTo>
                <a:lnTo>
                  <a:pt x="597482" y="278926"/>
                </a:lnTo>
                <a:lnTo>
                  <a:pt x="612247" y="272008"/>
                </a:lnTo>
                <a:lnTo>
                  <a:pt x="631326" y="269327"/>
                </a:lnTo>
                <a:lnTo>
                  <a:pt x="650197" y="268879"/>
                </a:lnTo>
                <a:lnTo>
                  <a:pt x="1336894" y="268879"/>
                </a:lnTo>
                <a:lnTo>
                  <a:pt x="1268444" y="133584"/>
                </a:lnTo>
                <a:lnTo>
                  <a:pt x="1244023" y="94925"/>
                </a:lnTo>
                <a:lnTo>
                  <a:pt x="1213409" y="62133"/>
                </a:lnTo>
                <a:lnTo>
                  <a:pt x="1177580" y="35727"/>
                </a:lnTo>
                <a:lnTo>
                  <a:pt x="1137512" y="16224"/>
                </a:lnTo>
                <a:lnTo>
                  <a:pt x="1094179" y="4142"/>
                </a:lnTo>
                <a:lnTo>
                  <a:pt x="1048557" y="0"/>
                </a:lnTo>
                <a:close/>
              </a:path>
              <a:path w="2120900" h="2151379">
                <a:moveTo>
                  <a:pt x="2093720" y="1764789"/>
                </a:moveTo>
                <a:lnTo>
                  <a:pt x="1913704" y="1764789"/>
                </a:lnTo>
                <a:lnTo>
                  <a:pt x="1969457" y="1768067"/>
                </a:lnTo>
                <a:lnTo>
                  <a:pt x="2022945" y="1777989"/>
                </a:lnTo>
                <a:lnTo>
                  <a:pt x="2073585" y="1794691"/>
                </a:lnTo>
                <a:lnTo>
                  <a:pt x="2120796" y="1818307"/>
                </a:lnTo>
                <a:lnTo>
                  <a:pt x="2093720" y="1764789"/>
                </a:lnTo>
                <a:close/>
              </a:path>
              <a:path w="2120900" h="2151379">
                <a:moveTo>
                  <a:pt x="1336894" y="268879"/>
                </a:moveTo>
                <a:lnTo>
                  <a:pt x="1054929" y="268879"/>
                </a:lnTo>
                <a:lnTo>
                  <a:pt x="1066245" y="269042"/>
                </a:lnTo>
                <a:lnTo>
                  <a:pt x="1076445" y="270419"/>
                </a:lnTo>
                <a:lnTo>
                  <a:pt x="1085030" y="274337"/>
                </a:lnTo>
                <a:lnTo>
                  <a:pt x="1091497" y="282127"/>
                </a:lnTo>
                <a:lnTo>
                  <a:pt x="1616214" y="1294023"/>
                </a:lnTo>
                <a:lnTo>
                  <a:pt x="1620728" y="1313516"/>
                </a:lnTo>
                <a:lnTo>
                  <a:pt x="1614725" y="1329552"/>
                </a:lnTo>
                <a:lnTo>
                  <a:pt x="1600324" y="1340424"/>
                </a:lnTo>
                <a:lnTo>
                  <a:pt x="1579646" y="1344428"/>
                </a:lnTo>
                <a:lnTo>
                  <a:pt x="1881047" y="1344428"/>
                </a:lnTo>
                <a:lnTo>
                  <a:pt x="1336894" y="268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xmlns="" id="{BFC62285-E6DC-45A0-A5D4-DC9BBBBC9E23}"/>
              </a:ext>
            </a:extLst>
          </p:cNvPr>
          <p:cNvSpPr/>
          <p:nvPr/>
        </p:nvSpPr>
        <p:spPr>
          <a:xfrm>
            <a:off x="3307079" y="844454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5" h="645795">
                <a:moveTo>
                  <a:pt x="322820" y="0"/>
                </a:moveTo>
                <a:lnTo>
                  <a:pt x="275116" y="3500"/>
                </a:lnTo>
                <a:lnTo>
                  <a:pt x="229586" y="13668"/>
                </a:lnTo>
                <a:lnTo>
                  <a:pt x="186728" y="30003"/>
                </a:lnTo>
                <a:lnTo>
                  <a:pt x="147041" y="52008"/>
                </a:lnTo>
                <a:lnTo>
                  <a:pt x="111027" y="79182"/>
                </a:lnTo>
                <a:lnTo>
                  <a:pt x="79182" y="111027"/>
                </a:lnTo>
                <a:lnTo>
                  <a:pt x="52008" y="147041"/>
                </a:lnTo>
                <a:lnTo>
                  <a:pt x="30003" y="186728"/>
                </a:lnTo>
                <a:lnTo>
                  <a:pt x="13668" y="229586"/>
                </a:lnTo>
                <a:lnTo>
                  <a:pt x="3500" y="275116"/>
                </a:lnTo>
                <a:lnTo>
                  <a:pt x="0" y="322820"/>
                </a:lnTo>
                <a:lnTo>
                  <a:pt x="3500" y="370523"/>
                </a:lnTo>
                <a:lnTo>
                  <a:pt x="13668" y="416054"/>
                </a:lnTo>
                <a:lnTo>
                  <a:pt x="30003" y="458912"/>
                </a:lnTo>
                <a:lnTo>
                  <a:pt x="52008" y="498598"/>
                </a:lnTo>
                <a:lnTo>
                  <a:pt x="79182" y="534613"/>
                </a:lnTo>
                <a:lnTo>
                  <a:pt x="111027" y="566457"/>
                </a:lnTo>
                <a:lnTo>
                  <a:pt x="147041" y="593631"/>
                </a:lnTo>
                <a:lnTo>
                  <a:pt x="186728" y="615636"/>
                </a:lnTo>
                <a:lnTo>
                  <a:pt x="229586" y="631972"/>
                </a:lnTo>
                <a:lnTo>
                  <a:pt x="275116" y="642140"/>
                </a:lnTo>
                <a:lnTo>
                  <a:pt x="322820" y="645640"/>
                </a:lnTo>
                <a:lnTo>
                  <a:pt x="370523" y="642140"/>
                </a:lnTo>
                <a:lnTo>
                  <a:pt x="416053" y="631972"/>
                </a:lnTo>
                <a:lnTo>
                  <a:pt x="458910" y="615636"/>
                </a:lnTo>
                <a:lnTo>
                  <a:pt x="498595" y="593631"/>
                </a:lnTo>
                <a:lnTo>
                  <a:pt x="534609" y="566457"/>
                </a:lnTo>
                <a:lnTo>
                  <a:pt x="566451" y="534613"/>
                </a:lnTo>
                <a:lnTo>
                  <a:pt x="593624" y="498598"/>
                </a:lnTo>
                <a:lnTo>
                  <a:pt x="601585" y="484240"/>
                </a:lnTo>
                <a:lnTo>
                  <a:pt x="322820" y="484240"/>
                </a:lnTo>
                <a:lnTo>
                  <a:pt x="279909" y="478474"/>
                </a:lnTo>
                <a:lnTo>
                  <a:pt x="241351" y="462201"/>
                </a:lnTo>
                <a:lnTo>
                  <a:pt x="208684" y="436961"/>
                </a:lnTo>
                <a:lnTo>
                  <a:pt x="183446" y="404291"/>
                </a:lnTo>
                <a:lnTo>
                  <a:pt x="167175" y="365731"/>
                </a:lnTo>
                <a:lnTo>
                  <a:pt x="161410" y="322820"/>
                </a:lnTo>
                <a:lnTo>
                  <a:pt x="167176" y="279917"/>
                </a:lnTo>
                <a:lnTo>
                  <a:pt x="183448" y="241363"/>
                </a:lnTo>
                <a:lnTo>
                  <a:pt x="208688" y="208697"/>
                </a:lnTo>
                <a:lnTo>
                  <a:pt x="241356" y="183458"/>
                </a:lnTo>
                <a:lnTo>
                  <a:pt x="279913" y="167186"/>
                </a:lnTo>
                <a:lnTo>
                  <a:pt x="322820" y="161420"/>
                </a:lnTo>
                <a:lnTo>
                  <a:pt x="601601" y="161420"/>
                </a:lnTo>
                <a:lnTo>
                  <a:pt x="593629" y="147041"/>
                </a:lnTo>
                <a:lnTo>
                  <a:pt x="566456" y="111027"/>
                </a:lnTo>
                <a:lnTo>
                  <a:pt x="534612" y="79182"/>
                </a:lnTo>
                <a:lnTo>
                  <a:pt x="498598" y="52008"/>
                </a:lnTo>
                <a:lnTo>
                  <a:pt x="458912" y="30003"/>
                </a:lnTo>
                <a:lnTo>
                  <a:pt x="416054" y="13668"/>
                </a:lnTo>
                <a:lnTo>
                  <a:pt x="370523" y="3500"/>
                </a:lnTo>
                <a:lnTo>
                  <a:pt x="322820" y="0"/>
                </a:lnTo>
                <a:close/>
              </a:path>
              <a:path w="645795" h="645795">
                <a:moveTo>
                  <a:pt x="601601" y="161420"/>
                </a:moveTo>
                <a:lnTo>
                  <a:pt x="322820" y="161420"/>
                </a:lnTo>
                <a:lnTo>
                  <a:pt x="365727" y="167186"/>
                </a:lnTo>
                <a:lnTo>
                  <a:pt x="404284" y="183458"/>
                </a:lnTo>
                <a:lnTo>
                  <a:pt x="436952" y="208697"/>
                </a:lnTo>
                <a:lnTo>
                  <a:pt x="462191" y="241363"/>
                </a:lnTo>
                <a:lnTo>
                  <a:pt x="478464" y="279917"/>
                </a:lnTo>
                <a:lnTo>
                  <a:pt x="484230" y="322820"/>
                </a:lnTo>
                <a:lnTo>
                  <a:pt x="478465" y="365731"/>
                </a:lnTo>
                <a:lnTo>
                  <a:pt x="462194" y="404291"/>
                </a:lnTo>
                <a:lnTo>
                  <a:pt x="436956" y="436961"/>
                </a:lnTo>
                <a:lnTo>
                  <a:pt x="404289" y="462201"/>
                </a:lnTo>
                <a:lnTo>
                  <a:pt x="365731" y="478474"/>
                </a:lnTo>
                <a:lnTo>
                  <a:pt x="322820" y="484240"/>
                </a:lnTo>
                <a:lnTo>
                  <a:pt x="601585" y="484240"/>
                </a:lnTo>
                <a:lnTo>
                  <a:pt x="615628" y="458912"/>
                </a:lnTo>
                <a:lnTo>
                  <a:pt x="631963" y="416054"/>
                </a:lnTo>
                <a:lnTo>
                  <a:pt x="642130" y="370523"/>
                </a:lnTo>
                <a:lnTo>
                  <a:pt x="645630" y="322820"/>
                </a:lnTo>
                <a:lnTo>
                  <a:pt x="642132" y="275116"/>
                </a:lnTo>
                <a:lnTo>
                  <a:pt x="631966" y="229586"/>
                </a:lnTo>
                <a:lnTo>
                  <a:pt x="615632" y="186728"/>
                </a:lnTo>
                <a:lnTo>
                  <a:pt x="601601" y="161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xmlns="" id="{0926DDE0-9A06-4281-856A-61CF8827D897}"/>
              </a:ext>
            </a:extLst>
          </p:cNvPr>
          <p:cNvSpPr/>
          <p:nvPr/>
        </p:nvSpPr>
        <p:spPr>
          <a:xfrm>
            <a:off x="5418553" y="6767755"/>
            <a:ext cx="986155" cy="1972310"/>
          </a:xfrm>
          <a:custGeom>
            <a:avLst/>
            <a:gdLst/>
            <a:ahLst/>
            <a:cxnLst/>
            <a:rect l="l" t="t" r="r" b="b"/>
            <a:pathLst>
              <a:path w="986154" h="1972309">
                <a:moveTo>
                  <a:pt x="164348" y="0"/>
                </a:moveTo>
                <a:lnTo>
                  <a:pt x="0" y="0"/>
                </a:lnTo>
                <a:lnTo>
                  <a:pt x="0" y="1651041"/>
                </a:lnTo>
                <a:lnTo>
                  <a:pt x="40293" y="1678225"/>
                </a:lnTo>
                <a:lnTo>
                  <a:pt x="76947" y="1709900"/>
                </a:lnTo>
                <a:lnTo>
                  <a:pt x="109568" y="1745672"/>
                </a:lnTo>
                <a:lnTo>
                  <a:pt x="137765" y="1785151"/>
                </a:lnTo>
                <a:lnTo>
                  <a:pt x="161146" y="1827945"/>
                </a:lnTo>
                <a:lnTo>
                  <a:pt x="179317" y="1873663"/>
                </a:lnTo>
                <a:lnTo>
                  <a:pt x="191887" y="1921913"/>
                </a:lnTo>
                <a:lnTo>
                  <a:pt x="198463" y="1972304"/>
                </a:lnTo>
                <a:lnTo>
                  <a:pt x="986152" y="1972304"/>
                </a:lnTo>
                <a:lnTo>
                  <a:pt x="986152" y="1807946"/>
                </a:lnTo>
                <a:lnTo>
                  <a:pt x="164348" y="1807946"/>
                </a:lnTo>
                <a:lnTo>
                  <a:pt x="164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xmlns="" id="{9561A3CC-62DC-4733-9677-B89EBCAE1B5B}"/>
              </a:ext>
            </a:extLst>
          </p:cNvPr>
          <p:cNvSpPr/>
          <p:nvPr/>
        </p:nvSpPr>
        <p:spPr>
          <a:xfrm>
            <a:off x="4890572" y="8444546"/>
            <a:ext cx="645795" cy="645795"/>
          </a:xfrm>
          <a:custGeom>
            <a:avLst/>
            <a:gdLst/>
            <a:ahLst/>
            <a:cxnLst/>
            <a:rect l="l" t="t" r="r" b="b"/>
            <a:pathLst>
              <a:path w="645795" h="645795">
                <a:moveTo>
                  <a:pt x="322820" y="0"/>
                </a:moveTo>
                <a:lnTo>
                  <a:pt x="275116" y="3500"/>
                </a:lnTo>
                <a:lnTo>
                  <a:pt x="229586" y="13668"/>
                </a:lnTo>
                <a:lnTo>
                  <a:pt x="186728" y="30003"/>
                </a:lnTo>
                <a:lnTo>
                  <a:pt x="147041" y="52008"/>
                </a:lnTo>
                <a:lnTo>
                  <a:pt x="111027" y="79182"/>
                </a:lnTo>
                <a:lnTo>
                  <a:pt x="79182" y="111027"/>
                </a:lnTo>
                <a:lnTo>
                  <a:pt x="52008" y="147041"/>
                </a:lnTo>
                <a:lnTo>
                  <a:pt x="30003" y="186728"/>
                </a:lnTo>
                <a:lnTo>
                  <a:pt x="13668" y="229586"/>
                </a:lnTo>
                <a:lnTo>
                  <a:pt x="3500" y="275116"/>
                </a:lnTo>
                <a:lnTo>
                  <a:pt x="0" y="322820"/>
                </a:lnTo>
                <a:lnTo>
                  <a:pt x="3500" y="370523"/>
                </a:lnTo>
                <a:lnTo>
                  <a:pt x="13668" y="416054"/>
                </a:lnTo>
                <a:lnTo>
                  <a:pt x="30003" y="458912"/>
                </a:lnTo>
                <a:lnTo>
                  <a:pt x="52008" y="498598"/>
                </a:lnTo>
                <a:lnTo>
                  <a:pt x="79182" y="534613"/>
                </a:lnTo>
                <a:lnTo>
                  <a:pt x="111027" y="566457"/>
                </a:lnTo>
                <a:lnTo>
                  <a:pt x="147041" y="593631"/>
                </a:lnTo>
                <a:lnTo>
                  <a:pt x="186728" y="615636"/>
                </a:lnTo>
                <a:lnTo>
                  <a:pt x="229586" y="631972"/>
                </a:lnTo>
                <a:lnTo>
                  <a:pt x="275116" y="642140"/>
                </a:lnTo>
                <a:lnTo>
                  <a:pt x="322820" y="645640"/>
                </a:lnTo>
                <a:lnTo>
                  <a:pt x="370521" y="642140"/>
                </a:lnTo>
                <a:lnTo>
                  <a:pt x="416049" y="631972"/>
                </a:lnTo>
                <a:lnTo>
                  <a:pt x="458906" y="615636"/>
                </a:lnTo>
                <a:lnTo>
                  <a:pt x="498591" y="593631"/>
                </a:lnTo>
                <a:lnTo>
                  <a:pt x="534604" y="566457"/>
                </a:lnTo>
                <a:lnTo>
                  <a:pt x="566448" y="534613"/>
                </a:lnTo>
                <a:lnTo>
                  <a:pt x="593622" y="498598"/>
                </a:lnTo>
                <a:lnTo>
                  <a:pt x="601582" y="484240"/>
                </a:lnTo>
                <a:lnTo>
                  <a:pt x="322820" y="484240"/>
                </a:lnTo>
                <a:lnTo>
                  <a:pt x="279909" y="478474"/>
                </a:lnTo>
                <a:lnTo>
                  <a:pt x="241351" y="462201"/>
                </a:lnTo>
                <a:lnTo>
                  <a:pt x="208684" y="436961"/>
                </a:lnTo>
                <a:lnTo>
                  <a:pt x="183446" y="404291"/>
                </a:lnTo>
                <a:lnTo>
                  <a:pt x="167175" y="365731"/>
                </a:lnTo>
                <a:lnTo>
                  <a:pt x="161410" y="322820"/>
                </a:lnTo>
                <a:lnTo>
                  <a:pt x="167176" y="279917"/>
                </a:lnTo>
                <a:lnTo>
                  <a:pt x="183448" y="241363"/>
                </a:lnTo>
                <a:lnTo>
                  <a:pt x="208688" y="208697"/>
                </a:lnTo>
                <a:lnTo>
                  <a:pt x="241356" y="183458"/>
                </a:lnTo>
                <a:lnTo>
                  <a:pt x="279913" y="167186"/>
                </a:lnTo>
                <a:lnTo>
                  <a:pt x="322820" y="161420"/>
                </a:lnTo>
                <a:lnTo>
                  <a:pt x="601598" y="161420"/>
                </a:lnTo>
                <a:lnTo>
                  <a:pt x="593626" y="147041"/>
                </a:lnTo>
                <a:lnTo>
                  <a:pt x="566452" y="111027"/>
                </a:lnTo>
                <a:lnTo>
                  <a:pt x="534608" y="79182"/>
                </a:lnTo>
                <a:lnTo>
                  <a:pt x="498593" y="52008"/>
                </a:lnTo>
                <a:lnTo>
                  <a:pt x="458907" y="30003"/>
                </a:lnTo>
                <a:lnTo>
                  <a:pt x="416050" y="13668"/>
                </a:lnTo>
                <a:lnTo>
                  <a:pt x="370521" y="3500"/>
                </a:lnTo>
                <a:lnTo>
                  <a:pt x="322820" y="0"/>
                </a:lnTo>
                <a:close/>
              </a:path>
              <a:path w="645795" h="645795">
                <a:moveTo>
                  <a:pt x="601598" y="161420"/>
                </a:moveTo>
                <a:lnTo>
                  <a:pt x="322820" y="161420"/>
                </a:lnTo>
                <a:lnTo>
                  <a:pt x="365727" y="167186"/>
                </a:lnTo>
                <a:lnTo>
                  <a:pt x="404284" y="183458"/>
                </a:lnTo>
                <a:lnTo>
                  <a:pt x="436952" y="208697"/>
                </a:lnTo>
                <a:lnTo>
                  <a:pt x="462191" y="241363"/>
                </a:lnTo>
                <a:lnTo>
                  <a:pt x="478464" y="279917"/>
                </a:lnTo>
                <a:lnTo>
                  <a:pt x="484230" y="322820"/>
                </a:lnTo>
                <a:lnTo>
                  <a:pt x="478464" y="365731"/>
                </a:lnTo>
                <a:lnTo>
                  <a:pt x="462191" y="404291"/>
                </a:lnTo>
                <a:lnTo>
                  <a:pt x="436952" y="436961"/>
                </a:lnTo>
                <a:lnTo>
                  <a:pt x="404284" y="462201"/>
                </a:lnTo>
                <a:lnTo>
                  <a:pt x="365727" y="478474"/>
                </a:lnTo>
                <a:lnTo>
                  <a:pt x="322820" y="484240"/>
                </a:lnTo>
                <a:lnTo>
                  <a:pt x="601582" y="484240"/>
                </a:lnTo>
                <a:lnTo>
                  <a:pt x="615626" y="458912"/>
                </a:lnTo>
                <a:lnTo>
                  <a:pt x="631962" y="416054"/>
                </a:lnTo>
                <a:lnTo>
                  <a:pt x="642130" y="370523"/>
                </a:lnTo>
                <a:lnTo>
                  <a:pt x="645630" y="322820"/>
                </a:lnTo>
                <a:lnTo>
                  <a:pt x="642132" y="275116"/>
                </a:lnTo>
                <a:lnTo>
                  <a:pt x="631966" y="229586"/>
                </a:lnTo>
                <a:lnTo>
                  <a:pt x="615630" y="186728"/>
                </a:lnTo>
                <a:lnTo>
                  <a:pt x="601598" y="161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xmlns="" id="{2363863B-2709-4424-9ABF-042D448788DD}"/>
              </a:ext>
            </a:extLst>
          </p:cNvPr>
          <p:cNvSpPr/>
          <p:nvPr/>
        </p:nvSpPr>
        <p:spPr>
          <a:xfrm>
            <a:off x="5661842" y="7218678"/>
            <a:ext cx="1097915" cy="1278890"/>
          </a:xfrm>
          <a:custGeom>
            <a:avLst/>
            <a:gdLst/>
            <a:ahLst/>
            <a:cxnLst/>
            <a:rect l="l" t="t" r="r" b="b"/>
            <a:pathLst>
              <a:path w="1097915" h="1278890">
                <a:moveTo>
                  <a:pt x="432918" y="0"/>
                </a:moveTo>
                <a:lnTo>
                  <a:pt x="154987" y="0"/>
                </a:lnTo>
                <a:lnTo>
                  <a:pt x="105997" y="7901"/>
                </a:lnTo>
                <a:lnTo>
                  <a:pt x="63451" y="29905"/>
                </a:lnTo>
                <a:lnTo>
                  <a:pt x="29902" y="63455"/>
                </a:lnTo>
                <a:lnTo>
                  <a:pt x="7900" y="106001"/>
                </a:lnTo>
                <a:lnTo>
                  <a:pt x="0" y="154987"/>
                </a:lnTo>
                <a:lnTo>
                  <a:pt x="0" y="1123798"/>
                </a:lnTo>
                <a:lnTo>
                  <a:pt x="7901" y="1172794"/>
                </a:lnTo>
                <a:lnTo>
                  <a:pt x="29905" y="1215345"/>
                </a:lnTo>
                <a:lnTo>
                  <a:pt x="63455" y="1248899"/>
                </a:lnTo>
                <a:lnTo>
                  <a:pt x="106001" y="1270904"/>
                </a:lnTo>
                <a:lnTo>
                  <a:pt x="154987" y="1278806"/>
                </a:lnTo>
                <a:lnTo>
                  <a:pt x="942645" y="1278806"/>
                </a:lnTo>
                <a:lnTo>
                  <a:pt x="991635" y="1270904"/>
                </a:lnTo>
                <a:lnTo>
                  <a:pt x="1034180" y="1248899"/>
                </a:lnTo>
                <a:lnTo>
                  <a:pt x="1067730" y="1215345"/>
                </a:lnTo>
                <a:lnTo>
                  <a:pt x="1089731" y="1172794"/>
                </a:lnTo>
                <a:lnTo>
                  <a:pt x="1097632" y="1123798"/>
                </a:lnTo>
                <a:lnTo>
                  <a:pt x="1097632" y="283653"/>
                </a:lnTo>
                <a:lnTo>
                  <a:pt x="432918" y="283653"/>
                </a:lnTo>
                <a:lnTo>
                  <a:pt x="432918" y="0"/>
                </a:lnTo>
                <a:close/>
              </a:path>
              <a:path w="1097915" h="1278890">
                <a:moveTo>
                  <a:pt x="942645" y="0"/>
                </a:moveTo>
                <a:lnTo>
                  <a:pt x="666157" y="0"/>
                </a:lnTo>
                <a:lnTo>
                  <a:pt x="666157" y="283653"/>
                </a:lnTo>
                <a:lnTo>
                  <a:pt x="1097632" y="283653"/>
                </a:lnTo>
                <a:lnTo>
                  <a:pt x="1097632" y="154987"/>
                </a:lnTo>
                <a:lnTo>
                  <a:pt x="1089731" y="106001"/>
                </a:lnTo>
                <a:lnTo>
                  <a:pt x="1067730" y="63455"/>
                </a:lnTo>
                <a:lnTo>
                  <a:pt x="1034180" y="29905"/>
                </a:lnTo>
                <a:lnTo>
                  <a:pt x="991635" y="7901"/>
                </a:lnTo>
                <a:lnTo>
                  <a:pt x="9426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6899A97C-6410-4723-AC83-176AF1C577B6}"/>
              </a:ext>
            </a:extLst>
          </p:cNvPr>
          <p:cNvSpPr/>
          <p:nvPr/>
        </p:nvSpPr>
        <p:spPr>
          <a:xfrm>
            <a:off x="11271250" y="4711700"/>
            <a:ext cx="123717" cy="123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xmlns="" id="{5A6FDEF9-6D8E-43BE-A667-CA57BD10B570}"/>
              </a:ext>
            </a:extLst>
          </p:cNvPr>
          <p:cNvSpPr/>
          <p:nvPr/>
        </p:nvSpPr>
        <p:spPr>
          <a:xfrm>
            <a:off x="11271249" y="7378700"/>
            <a:ext cx="123717" cy="123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6">
            <a:extLst>
              <a:ext uri="{FF2B5EF4-FFF2-40B4-BE49-F238E27FC236}">
                <a16:creationId xmlns:a16="http://schemas.microsoft.com/office/drawing/2014/main" xmlns="" id="{16D67310-3761-4FC1-A795-4BB1546CD2D0}"/>
              </a:ext>
            </a:extLst>
          </p:cNvPr>
          <p:cNvSpPr/>
          <p:nvPr/>
        </p:nvSpPr>
        <p:spPr>
          <a:xfrm>
            <a:off x="11272721" y="9512300"/>
            <a:ext cx="123717" cy="123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FAB0FC29-4434-48E8-87BD-120F636607FA}"/>
              </a:ext>
            </a:extLst>
          </p:cNvPr>
          <p:cNvSpPr/>
          <p:nvPr/>
        </p:nvSpPr>
        <p:spPr>
          <a:xfrm>
            <a:off x="15718062" y="4711700"/>
            <a:ext cx="123717" cy="123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xmlns="" id="{D8F978F2-5855-4A40-BDF7-6A1C9B7CFB3A}"/>
              </a:ext>
            </a:extLst>
          </p:cNvPr>
          <p:cNvSpPr/>
          <p:nvPr/>
        </p:nvSpPr>
        <p:spPr>
          <a:xfrm>
            <a:off x="15718061" y="7378700"/>
            <a:ext cx="123717" cy="123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8EAEBAFC-DBB7-48A0-BCBF-FBE142DF78F8}"/>
              </a:ext>
            </a:extLst>
          </p:cNvPr>
          <p:cNvSpPr/>
          <p:nvPr/>
        </p:nvSpPr>
        <p:spPr>
          <a:xfrm>
            <a:off x="15719533" y="9512300"/>
            <a:ext cx="123717" cy="123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361"/>
            <a:ext cx="20104100" cy="12154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04100" cy="12165965"/>
          </a:xfrm>
          <a:custGeom>
            <a:avLst/>
            <a:gdLst/>
            <a:ahLst/>
            <a:cxnLst/>
            <a:rect l="l" t="t" r="r" b="b"/>
            <a:pathLst>
              <a:path w="20104100" h="12165965">
                <a:moveTo>
                  <a:pt x="0" y="12165557"/>
                </a:moveTo>
                <a:lnTo>
                  <a:pt x="20104098" y="12165557"/>
                </a:lnTo>
                <a:lnTo>
                  <a:pt x="20104098" y="0"/>
                </a:lnTo>
                <a:lnTo>
                  <a:pt x="0" y="0"/>
                </a:lnTo>
                <a:lnTo>
                  <a:pt x="0" y="12165557"/>
                </a:lnTo>
                <a:close/>
              </a:path>
            </a:pathLst>
          </a:custGeom>
          <a:solidFill>
            <a:srgbClr val="3D1608">
              <a:alpha val="54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1970" y="5157977"/>
            <a:ext cx="2538095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300" b="1" i="1" spc="22" baseline="5050" dirty="0">
                <a:solidFill>
                  <a:srgbClr val="F47920"/>
                </a:solidFill>
                <a:latin typeface="Century Gothic"/>
                <a:cs typeface="Century Gothic"/>
              </a:rPr>
              <a:t>/ </a:t>
            </a:r>
            <a:r>
              <a:rPr sz="2200" spc="165" dirty="0">
                <a:solidFill>
                  <a:srgbClr val="FFFFFF"/>
                </a:solidFill>
                <a:latin typeface="Tahoma"/>
                <a:cs typeface="Tahoma"/>
              </a:rPr>
              <a:t>Склад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20" dirty="0">
                <a:solidFill>
                  <a:srgbClr val="FFFFFF"/>
                </a:solidFill>
                <a:latin typeface="Tahoma"/>
                <a:cs typeface="Tahoma"/>
              </a:rPr>
              <a:t>хранения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03844" y="5157977"/>
            <a:ext cx="7129145" cy="708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3045" marR="5080" indent="-220979">
              <a:lnSpc>
                <a:spcPct val="101800"/>
              </a:lnSpc>
              <a:spcBef>
                <a:spcPts val="90"/>
              </a:spcBef>
            </a:pPr>
            <a:r>
              <a:rPr sz="3300" b="1" i="1" spc="22" baseline="5050" dirty="0">
                <a:solidFill>
                  <a:srgbClr val="F47920"/>
                </a:solidFill>
                <a:latin typeface="Century Gothic"/>
                <a:cs typeface="Century Gothic"/>
              </a:rPr>
              <a:t>/ </a:t>
            </a:r>
            <a:r>
              <a:rPr sz="2200" spc="155" dirty="0">
                <a:solidFill>
                  <a:srgbClr val="FFFFFF"/>
                </a:solidFill>
                <a:latin typeface="Tahoma"/>
                <a:cs typeface="Tahoma"/>
              </a:rPr>
              <a:t>При </a:t>
            </a:r>
            <a:r>
              <a:rPr sz="2200" spc="105" dirty="0">
                <a:solidFill>
                  <a:srgbClr val="FFFFFF"/>
                </a:solidFill>
                <a:latin typeface="Tahoma"/>
                <a:cs typeface="Tahoma"/>
              </a:rPr>
              <a:t>формировании </a:t>
            </a:r>
            <a:r>
              <a:rPr sz="2200" spc="114" dirty="0">
                <a:solidFill>
                  <a:srgbClr val="FFFFFF"/>
                </a:solidFill>
                <a:latin typeface="Tahoma"/>
                <a:cs typeface="Tahoma"/>
              </a:rPr>
              <a:t>заказа бесплатное</a:t>
            </a:r>
            <a:r>
              <a:rPr sz="2200" spc="-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20" dirty="0">
                <a:solidFill>
                  <a:srgbClr val="FFFFFF"/>
                </a:solidFill>
                <a:latin typeface="Tahoma"/>
                <a:cs typeface="Tahoma"/>
              </a:rPr>
              <a:t>хранение  </a:t>
            </a:r>
            <a:r>
              <a:rPr sz="2200" spc="114" dirty="0">
                <a:solidFill>
                  <a:srgbClr val="FFFFFF"/>
                </a:solidFill>
                <a:latin typeface="Tahoma"/>
                <a:cs typeface="Tahoma"/>
              </a:rPr>
              <a:t>груза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2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90" dirty="0">
                <a:solidFill>
                  <a:srgbClr val="FFFFFF"/>
                </a:solidFill>
                <a:latin typeface="Tahoma"/>
                <a:cs typeface="Tahoma"/>
              </a:rPr>
              <a:t>течение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20" dirty="0">
                <a:solidFill>
                  <a:srgbClr val="FFFFFF"/>
                </a:solidFill>
                <a:latin typeface="Tahoma"/>
                <a:cs typeface="Tahoma"/>
              </a:rPr>
              <a:t>календарных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45" dirty="0">
                <a:solidFill>
                  <a:srgbClr val="FFFFFF"/>
                </a:solidFill>
                <a:latin typeface="Tahoma"/>
                <a:cs typeface="Tahoma"/>
              </a:rPr>
              <a:t>дней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03844" y="6728474"/>
            <a:ext cx="8810625" cy="10496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3045" marR="5080" indent="-220979">
              <a:lnSpc>
                <a:spcPct val="101800"/>
              </a:lnSpc>
              <a:spcBef>
                <a:spcPts val="90"/>
              </a:spcBef>
            </a:pPr>
            <a:r>
              <a:rPr sz="3300" b="1" i="1" spc="22" baseline="5050" dirty="0">
                <a:solidFill>
                  <a:srgbClr val="F47920"/>
                </a:solidFill>
                <a:latin typeface="Century Gothic"/>
                <a:cs typeface="Century Gothic"/>
              </a:rPr>
              <a:t>/ </a:t>
            </a:r>
            <a:r>
              <a:rPr sz="2200" spc="100" dirty="0">
                <a:solidFill>
                  <a:srgbClr val="FFFFFF"/>
                </a:solidFill>
                <a:latin typeface="Tahoma"/>
                <a:cs typeface="Tahoma"/>
              </a:rPr>
              <a:t>Комплектация </a:t>
            </a:r>
            <a:r>
              <a:rPr sz="2200" spc="105" dirty="0">
                <a:solidFill>
                  <a:srgbClr val="FFFFFF"/>
                </a:solidFill>
                <a:latin typeface="Tahoma"/>
                <a:cs typeface="Tahoma"/>
              </a:rPr>
              <a:t>заказов </a:t>
            </a:r>
            <a:r>
              <a:rPr sz="2200" spc="125" dirty="0">
                <a:solidFill>
                  <a:srgbClr val="FFFFFF"/>
                </a:solidFill>
                <a:latin typeface="Tahoma"/>
                <a:cs typeface="Tahoma"/>
              </a:rPr>
              <a:t>из </a:t>
            </a:r>
            <a:r>
              <a:rPr sz="2200" spc="114" dirty="0">
                <a:solidFill>
                  <a:srgbClr val="FFFFFF"/>
                </a:solidFill>
                <a:latin typeface="Tahoma"/>
                <a:cs typeface="Tahoma"/>
              </a:rPr>
              <a:t>разнообразной </a:t>
            </a:r>
            <a:r>
              <a:rPr sz="2200" spc="90" dirty="0">
                <a:solidFill>
                  <a:srgbClr val="FFFFFF"/>
                </a:solidFill>
                <a:latin typeface="Tahoma"/>
                <a:cs typeface="Tahoma"/>
              </a:rPr>
              <a:t>полиграфической  </a:t>
            </a:r>
            <a:r>
              <a:rPr sz="2200" spc="95" dirty="0">
                <a:solidFill>
                  <a:srgbClr val="FFFFFF"/>
                </a:solidFill>
                <a:latin typeface="Tahoma"/>
                <a:cs typeface="Tahoma"/>
              </a:rPr>
              <a:t>продукции,</a:t>
            </a:r>
            <a:r>
              <a:rPr sz="22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2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Tahoma"/>
                <a:cs typeface="Tahoma"/>
              </a:rPr>
              <a:t>также</a:t>
            </a:r>
            <a:r>
              <a:rPr sz="22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Tahoma"/>
                <a:cs typeface="Tahoma"/>
              </a:rPr>
              <a:t>запчастей,</a:t>
            </a:r>
            <a:r>
              <a:rPr sz="22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25" dirty="0">
                <a:solidFill>
                  <a:srgbClr val="FFFFFF"/>
                </a:solidFill>
                <a:latin typeface="Tahoma"/>
                <a:cs typeface="Tahoma"/>
              </a:rPr>
              <a:t>медицинского</a:t>
            </a:r>
            <a:r>
              <a:rPr sz="2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10" dirty="0">
                <a:solidFill>
                  <a:srgbClr val="FFFFFF"/>
                </a:solidFill>
                <a:latin typeface="Tahoma"/>
                <a:cs typeface="Tahoma"/>
              </a:rPr>
              <a:t>электронного  </a:t>
            </a:r>
            <a:r>
              <a:rPr sz="2200" spc="85" dirty="0">
                <a:solidFill>
                  <a:srgbClr val="FFFFFF"/>
                </a:solidFill>
                <a:latin typeface="Tahoma"/>
                <a:cs typeface="Tahoma"/>
              </a:rPr>
              <a:t>оборудования,</a:t>
            </a:r>
            <a:r>
              <a:rPr sz="22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0" dirty="0">
                <a:solidFill>
                  <a:srgbClr val="FFFFFF"/>
                </a:solidFill>
                <a:latin typeface="Tahoma"/>
                <a:cs typeface="Tahoma"/>
              </a:rPr>
              <a:t>оргтехники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1970" y="8810927"/>
            <a:ext cx="7606665" cy="708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3045" marR="5080" indent="-220979">
              <a:lnSpc>
                <a:spcPct val="101800"/>
              </a:lnSpc>
              <a:spcBef>
                <a:spcPts val="90"/>
              </a:spcBef>
            </a:pPr>
            <a:r>
              <a:rPr sz="3300" b="1" i="1" spc="22" baseline="5050" dirty="0">
                <a:solidFill>
                  <a:srgbClr val="F47920"/>
                </a:solidFill>
                <a:latin typeface="Century Gothic"/>
                <a:cs typeface="Century Gothic"/>
              </a:rPr>
              <a:t>/ </a:t>
            </a:r>
            <a:r>
              <a:rPr sz="2200" spc="165" dirty="0">
                <a:solidFill>
                  <a:srgbClr val="FFFFFF"/>
                </a:solidFill>
                <a:latin typeface="Tahoma"/>
                <a:cs typeface="Tahoma"/>
              </a:rPr>
              <a:t>Склад </a:t>
            </a:r>
            <a:r>
              <a:rPr sz="2200" spc="114" dirty="0">
                <a:solidFill>
                  <a:srgbClr val="FFFFFF"/>
                </a:solidFill>
                <a:latin typeface="Tahoma"/>
                <a:cs typeface="Tahoma"/>
              </a:rPr>
              <a:t>комплектации </a:t>
            </a:r>
            <a:r>
              <a:rPr sz="2200" spc="80" dirty="0">
                <a:solidFill>
                  <a:srgbClr val="FFFFFF"/>
                </a:solidFill>
                <a:latin typeface="Tahoma"/>
                <a:cs typeface="Tahoma"/>
              </a:rPr>
              <a:t>заказов: </a:t>
            </a:r>
            <a:r>
              <a:rPr sz="2200" spc="105" dirty="0">
                <a:solidFill>
                  <a:srgbClr val="FFFFFF"/>
                </a:solidFill>
                <a:latin typeface="Tahoma"/>
                <a:cs typeface="Tahoma"/>
              </a:rPr>
              <a:t>сортировка,</a:t>
            </a:r>
            <a:r>
              <a:rPr sz="2200" spc="-3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5" dirty="0">
                <a:solidFill>
                  <a:srgbClr val="FFFFFF"/>
                </a:solidFill>
                <a:latin typeface="Tahoma"/>
                <a:cs typeface="Tahoma"/>
              </a:rPr>
              <a:t>упаковка  и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20" dirty="0">
                <a:solidFill>
                  <a:srgbClr val="FFFFFF"/>
                </a:solidFill>
                <a:latin typeface="Tahoma"/>
                <a:cs typeface="Tahoma"/>
              </a:rPr>
              <a:t>подготовка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1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0" dirty="0">
                <a:solidFill>
                  <a:srgbClr val="FFFFFF"/>
                </a:solidFill>
                <a:latin typeface="Tahoma"/>
                <a:cs typeface="Tahoma"/>
              </a:rPr>
              <a:t>отправке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25" dirty="0">
                <a:solidFill>
                  <a:srgbClr val="FFFFFF"/>
                </a:solidFill>
                <a:latin typeface="Tahoma"/>
                <a:cs typeface="Tahoma"/>
              </a:rPr>
              <a:t>заказов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14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35" dirty="0">
                <a:solidFill>
                  <a:srgbClr val="FFFFFF"/>
                </a:solidFill>
                <a:latin typeface="Tahoma"/>
                <a:cs typeface="Tahoma"/>
              </a:rPr>
              <a:t>рассылкам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1970" y="6728474"/>
            <a:ext cx="7738480" cy="10496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3045" marR="5080" indent="-220979">
              <a:lnSpc>
                <a:spcPct val="101800"/>
              </a:lnSpc>
              <a:spcBef>
                <a:spcPts val="90"/>
              </a:spcBef>
            </a:pPr>
            <a:r>
              <a:rPr sz="3300" b="1" i="1" spc="22" baseline="5050" dirty="0">
                <a:solidFill>
                  <a:srgbClr val="F47920"/>
                </a:solidFill>
                <a:latin typeface="Century Gothic"/>
                <a:cs typeface="Century Gothic"/>
              </a:rPr>
              <a:t>/ </a:t>
            </a:r>
            <a:r>
              <a:rPr sz="2200" spc="130" dirty="0">
                <a:solidFill>
                  <a:srgbClr val="FFFFFF"/>
                </a:solidFill>
                <a:latin typeface="Tahoma"/>
                <a:cs typeface="Tahoma"/>
              </a:rPr>
              <a:t>Большой </a:t>
            </a:r>
            <a:r>
              <a:rPr sz="2200" spc="120" dirty="0">
                <a:solidFill>
                  <a:srgbClr val="FFFFFF"/>
                </a:solidFill>
                <a:latin typeface="Tahoma"/>
                <a:cs typeface="Tahoma"/>
              </a:rPr>
              <a:t>выбор </a:t>
            </a:r>
            <a:r>
              <a:rPr sz="2200" spc="105" dirty="0">
                <a:solidFill>
                  <a:srgbClr val="FFFFFF"/>
                </a:solidFill>
                <a:latin typeface="Tahoma"/>
                <a:cs typeface="Tahoma"/>
              </a:rPr>
              <a:t>вариантов </a:t>
            </a:r>
            <a:r>
              <a:rPr sz="2200" spc="80" dirty="0">
                <a:solidFill>
                  <a:srgbClr val="FFFFFF"/>
                </a:solidFill>
                <a:latin typeface="Tahoma"/>
                <a:cs typeface="Tahoma"/>
              </a:rPr>
              <a:t>хранения: </a:t>
            </a:r>
            <a:r>
              <a:rPr sz="2200" spc="85" dirty="0">
                <a:solidFill>
                  <a:srgbClr val="FFFFFF"/>
                </a:solidFill>
                <a:latin typeface="Tahoma"/>
                <a:cs typeface="Tahoma"/>
              </a:rPr>
              <a:t>паллетное,  </a:t>
            </a:r>
            <a:r>
              <a:rPr sz="2200" spc="95" dirty="0">
                <a:solidFill>
                  <a:srgbClr val="FFFFFF"/>
                </a:solidFill>
                <a:latin typeface="Tahoma"/>
                <a:cs typeface="Tahoma"/>
              </a:rPr>
              <a:t>стеллажное, напольное, </a:t>
            </a:r>
            <a:r>
              <a:rPr sz="2200" spc="100" dirty="0" err="1">
                <a:solidFill>
                  <a:srgbClr val="FFFFFF"/>
                </a:solidFill>
                <a:latin typeface="Tahoma"/>
                <a:cs typeface="Tahoma"/>
              </a:rPr>
              <a:t>ячеечное</a:t>
            </a:r>
            <a:r>
              <a:rPr sz="22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9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lang="ru-RU" sz="2200" spc="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5" dirty="0" err="1">
                <a:solidFill>
                  <a:srgbClr val="FFFFFF"/>
                </a:solidFill>
                <a:latin typeface="Tahoma"/>
                <a:cs typeface="Tahoma"/>
              </a:rPr>
              <a:t>температурным</a:t>
            </a:r>
            <a:r>
              <a:rPr sz="2200" spc="105" dirty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sz="2200" spc="125" dirty="0" err="1">
                <a:solidFill>
                  <a:srgbClr val="FFFFFF"/>
                </a:solidFill>
                <a:latin typeface="Tahoma"/>
                <a:cs typeface="Tahoma"/>
              </a:rPr>
              <a:t>режимом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03844" y="8810927"/>
            <a:ext cx="8044815" cy="69506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300" b="1" i="1" spc="22" baseline="5050" dirty="0">
                <a:solidFill>
                  <a:srgbClr val="F47920"/>
                </a:solidFill>
                <a:latin typeface="Century Gothic"/>
                <a:cs typeface="Century Gothic"/>
              </a:rPr>
              <a:t>/ </a:t>
            </a:r>
            <a:r>
              <a:rPr sz="2200" spc="135" dirty="0">
                <a:solidFill>
                  <a:srgbClr val="FFFFFF"/>
                </a:solidFill>
                <a:latin typeface="Tahoma"/>
                <a:cs typeface="Tahoma"/>
              </a:rPr>
              <a:t>Предоставление </a:t>
            </a:r>
            <a:r>
              <a:rPr sz="2200" spc="110" dirty="0">
                <a:solidFill>
                  <a:srgbClr val="FFFFFF"/>
                </a:solidFill>
                <a:latin typeface="Tahoma"/>
                <a:cs typeface="Tahoma"/>
              </a:rPr>
              <a:t>упаковочного </a:t>
            </a:r>
            <a:r>
              <a:rPr sz="2200" spc="70" dirty="0">
                <a:solidFill>
                  <a:srgbClr val="FFFFFF"/>
                </a:solidFill>
                <a:latin typeface="Tahoma"/>
                <a:cs typeface="Tahoma"/>
              </a:rPr>
              <a:t>материала:</a:t>
            </a:r>
            <a:r>
              <a:rPr sz="2200" spc="-2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200" spc="95" dirty="0">
                <a:solidFill>
                  <a:srgbClr val="FFFFFF"/>
                </a:solidFill>
                <a:latin typeface="Tahoma"/>
                <a:cs typeface="Tahoma"/>
              </a:rPr>
              <a:t>обмотка клейкой лентой</a:t>
            </a:r>
            <a:r>
              <a:rPr sz="2200" spc="9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Tahoma"/>
                <a:cs typeface="Tahoma"/>
              </a:rPr>
              <a:t>стрейч-пленкой,</a:t>
            </a:r>
            <a:r>
              <a:rPr sz="2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80" dirty="0">
                <a:solidFill>
                  <a:srgbClr val="FFFFFF"/>
                </a:solidFill>
                <a:latin typeface="Tahoma"/>
                <a:cs typeface="Tahoma"/>
              </a:rPr>
              <a:t>обрешетка</a:t>
            </a:r>
            <a:r>
              <a:rPr sz="2200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7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lang="ru-RU" sz="2200" spc="60" dirty="0">
                <a:solidFill>
                  <a:srgbClr val="FFFFFF"/>
                </a:solidFill>
                <a:latin typeface="Tahoma"/>
                <a:cs typeface="Tahoma"/>
              </a:rPr>
              <a:t>.п.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2200" y="2286886"/>
            <a:ext cx="16800195" cy="223195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00" spc="-125" dirty="0">
                <a:solidFill>
                  <a:srgbClr val="FFFFFF"/>
                </a:solidFill>
                <a:latin typeface="Century Gothic"/>
                <a:cs typeface="Century Gothic"/>
              </a:rPr>
              <a:t>Наша </a:t>
            </a:r>
            <a:r>
              <a:rPr sz="2900" spc="10" dirty="0">
                <a:solidFill>
                  <a:srgbClr val="FFFFFF"/>
                </a:solidFill>
                <a:latin typeface="Century Gothic"/>
                <a:cs typeface="Century Gothic"/>
              </a:rPr>
              <a:t>компания </a:t>
            </a:r>
            <a:r>
              <a:rPr sz="2900" spc="80" dirty="0">
                <a:solidFill>
                  <a:srgbClr val="FFFFFF"/>
                </a:solidFill>
                <a:latin typeface="Century Gothic"/>
                <a:cs typeface="Century Gothic"/>
              </a:rPr>
              <a:t>оказывает </a:t>
            </a:r>
            <a:r>
              <a:rPr sz="2900" spc="105" dirty="0">
                <a:solidFill>
                  <a:srgbClr val="FFFFFF"/>
                </a:solidFill>
                <a:latin typeface="Century Gothic"/>
                <a:cs typeface="Century Gothic"/>
              </a:rPr>
              <a:t>полный </a:t>
            </a:r>
            <a:r>
              <a:rPr sz="2900" spc="-15" dirty="0">
                <a:solidFill>
                  <a:srgbClr val="FFFFFF"/>
                </a:solidFill>
                <a:latin typeface="Century Gothic"/>
                <a:cs typeface="Century Gothic"/>
              </a:rPr>
              <a:t>комплекс </a:t>
            </a:r>
            <a:r>
              <a:rPr sz="2900" spc="95" dirty="0">
                <a:solidFill>
                  <a:srgbClr val="FFFFFF"/>
                </a:solidFill>
                <a:latin typeface="Century Gothic"/>
                <a:cs typeface="Century Gothic"/>
              </a:rPr>
              <a:t>логистических </a:t>
            </a:r>
            <a:r>
              <a:rPr sz="2900" spc="110" dirty="0">
                <a:solidFill>
                  <a:srgbClr val="FFFFFF"/>
                </a:solidFill>
                <a:latin typeface="Century Gothic"/>
                <a:cs typeface="Century Gothic"/>
              </a:rPr>
              <a:t>услуг от</a:t>
            </a:r>
            <a:r>
              <a:rPr sz="2900" spc="-48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70" dirty="0">
                <a:solidFill>
                  <a:srgbClr val="FFFFFF"/>
                </a:solidFill>
                <a:latin typeface="Century Gothic"/>
                <a:cs typeface="Century Gothic"/>
              </a:rPr>
              <a:t>доставки </a:t>
            </a:r>
            <a:r>
              <a:rPr sz="2900" spc="55" dirty="0">
                <a:solidFill>
                  <a:srgbClr val="FFFFFF"/>
                </a:solidFill>
                <a:latin typeface="Century Gothic"/>
                <a:cs typeface="Century Gothic"/>
              </a:rPr>
              <a:t>и </a:t>
            </a:r>
            <a:r>
              <a:rPr sz="2900" spc="-30" dirty="0">
                <a:solidFill>
                  <a:srgbClr val="FFFFFF"/>
                </a:solidFill>
                <a:latin typeface="Century Gothic"/>
                <a:cs typeface="Century Gothic"/>
              </a:rPr>
              <a:t>адресного </a:t>
            </a:r>
            <a:r>
              <a:rPr sz="2900" spc="45" dirty="0">
                <a:solidFill>
                  <a:srgbClr val="FFFFFF"/>
                </a:solidFill>
                <a:latin typeface="Century Gothic"/>
                <a:cs typeface="Century Gothic"/>
              </a:rPr>
              <a:t>хранения</a:t>
            </a:r>
            <a:endParaRPr sz="2900" dirty="0">
              <a:latin typeface="Century Gothic"/>
              <a:cs typeface="Century Gothic"/>
            </a:endParaRPr>
          </a:p>
          <a:p>
            <a:pPr marL="12700" marR="5080">
              <a:lnSpc>
                <a:spcPct val="101499"/>
              </a:lnSpc>
            </a:pPr>
            <a:r>
              <a:rPr sz="2900" spc="40" dirty="0">
                <a:solidFill>
                  <a:srgbClr val="FFFFFF"/>
                </a:solidFill>
                <a:latin typeface="Century Gothic"/>
                <a:cs typeface="Century Gothic"/>
              </a:rPr>
              <a:t>до</a:t>
            </a:r>
            <a:r>
              <a:rPr sz="29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70" dirty="0">
                <a:solidFill>
                  <a:srgbClr val="FFFFFF"/>
                </a:solidFill>
                <a:latin typeface="Century Gothic"/>
                <a:cs typeface="Century Gothic"/>
              </a:rPr>
              <a:t>управления</a:t>
            </a:r>
            <a:r>
              <a:rPr sz="29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-20" dirty="0">
                <a:solidFill>
                  <a:srgbClr val="FFFFFF"/>
                </a:solidFill>
                <a:latin typeface="Century Gothic"/>
                <a:cs typeface="Century Gothic"/>
              </a:rPr>
              <a:t>заказами</a:t>
            </a:r>
            <a:r>
              <a:rPr sz="29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5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sz="29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75" dirty="0">
                <a:solidFill>
                  <a:srgbClr val="FFFFFF"/>
                </a:solidFill>
                <a:latin typeface="Century Gothic"/>
                <a:cs typeface="Century Gothic"/>
              </a:rPr>
              <a:t>отслеживания</a:t>
            </a:r>
            <a:r>
              <a:rPr sz="29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130" dirty="0">
                <a:solidFill>
                  <a:srgbClr val="FFFFFF"/>
                </a:solidFill>
                <a:latin typeface="Century Gothic"/>
                <a:cs typeface="Century Gothic"/>
              </a:rPr>
              <a:t>движения</a:t>
            </a:r>
            <a:r>
              <a:rPr sz="29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45" dirty="0">
                <a:solidFill>
                  <a:srgbClr val="FFFFFF"/>
                </a:solidFill>
                <a:latin typeface="Century Gothic"/>
                <a:cs typeface="Century Gothic"/>
              </a:rPr>
              <a:t>товаров.</a:t>
            </a:r>
            <a:r>
              <a:rPr sz="29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Century Gothic"/>
                <a:cs typeface="Century Gothic"/>
              </a:rPr>
              <a:t>Комплекс</a:t>
            </a:r>
            <a:r>
              <a:rPr sz="29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110" dirty="0">
                <a:solidFill>
                  <a:srgbClr val="FFFFFF"/>
                </a:solidFill>
                <a:latin typeface="Century Gothic"/>
                <a:cs typeface="Century Gothic"/>
              </a:rPr>
              <a:t>услуг</a:t>
            </a:r>
            <a:r>
              <a:rPr sz="29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120" dirty="0">
                <a:solidFill>
                  <a:srgbClr val="FFFFFF"/>
                </a:solidFill>
                <a:latin typeface="Century Gothic"/>
                <a:cs typeface="Century Gothic"/>
              </a:rPr>
              <a:t>включает</a:t>
            </a:r>
            <a:r>
              <a:rPr sz="2900" spc="-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30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sz="29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-15" dirty="0" err="1">
                <a:solidFill>
                  <a:srgbClr val="FFFFFF"/>
                </a:solidFill>
                <a:latin typeface="Century Gothic"/>
                <a:cs typeface="Century Gothic"/>
              </a:rPr>
              <a:t>себя</a:t>
            </a:r>
            <a:r>
              <a:rPr lang="ru-RU" sz="2900" spc="-15" dirty="0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r>
              <a:rPr sz="29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120" dirty="0">
                <a:solidFill>
                  <a:srgbClr val="FFFFFF"/>
                </a:solidFill>
                <a:latin typeface="Century Gothic"/>
                <a:cs typeface="Century Gothic"/>
              </a:rPr>
              <a:t>подготовку  </a:t>
            </a:r>
            <a:r>
              <a:rPr sz="2900" spc="220" dirty="0">
                <a:solidFill>
                  <a:srgbClr val="FFFFFF"/>
                </a:solidFill>
                <a:latin typeface="Century Gothic"/>
                <a:cs typeface="Century Gothic"/>
              </a:rPr>
              <a:t>к </a:t>
            </a:r>
            <a:r>
              <a:rPr sz="2900" spc="50" dirty="0">
                <a:solidFill>
                  <a:srgbClr val="FFFFFF"/>
                </a:solidFill>
                <a:latin typeface="Century Gothic"/>
                <a:cs typeface="Century Gothic"/>
              </a:rPr>
              <a:t>грузоперевозке, </a:t>
            </a:r>
            <a:r>
              <a:rPr sz="2900" spc="10" dirty="0">
                <a:solidFill>
                  <a:srgbClr val="FFFFFF"/>
                </a:solidFill>
                <a:latin typeface="Century Gothic"/>
                <a:cs typeface="Century Gothic"/>
              </a:rPr>
              <a:t>непосредственно </a:t>
            </a:r>
            <a:r>
              <a:rPr sz="2900" spc="-170" dirty="0">
                <a:solidFill>
                  <a:srgbClr val="FFFFFF"/>
                </a:solidFill>
                <a:latin typeface="Century Gothic"/>
                <a:cs typeface="Century Gothic"/>
              </a:rPr>
              <a:t>саму </a:t>
            </a:r>
            <a:r>
              <a:rPr sz="2900" spc="30" dirty="0">
                <a:solidFill>
                  <a:srgbClr val="FFFFFF"/>
                </a:solidFill>
                <a:latin typeface="Century Gothic"/>
                <a:cs typeface="Century Gothic"/>
              </a:rPr>
              <a:t>перевозку, </a:t>
            </a:r>
            <a:r>
              <a:rPr sz="2900" spc="190" dirty="0">
                <a:solidFill>
                  <a:srgbClr val="FFFFFF"/>
                </a:solidFill>
                <a:latin typeface="Century Gothic"/>
                <a:cs typeface="Century Gothic"/>
              </a:rPr>
              <a:t>выгрузку </a:t>
            </a:r>
            <a:r>
              <a:rPr sz="2900" spc="10" dirty="0">
                <a:solidFill>
                  <a:srgbClr val="FFFFFF"/>
                </a:solidFill>
                <a:latin typeface="Century Gothic"/>
                <a:cs typeface="Century Gothic"/>
              </a:rPr>
              <a:t>при </a:t>
            </a:r>
            <a:r>
              <a:rPr sz="2900" spc="45" dirty="0">
                <a:solidFill>
                  <a:srgbClr val="FFFFFF"/>
                </a:solidFill>
                <a:latin typeface="Century Gothic"/>
                <a:cs typeface="Century Gothic"/>
              </a:rPr>
              <a:t>доставке </a:t>
            </a:r>
            <a:r>
              <a:rPr sz="2900" spc="65" dirty="0">
                <a:solidFill>
                  <a:srgbClr val="FFFFFF"/>
                </a:solidFill>
                <a:latin typeface="Century Gothic"/>
                <a:cs typeface="Century Gothic"/>
              </a:rPr>
              <a:t>получателю, </a:t>
            </a:r>
            <a:r>
              <a:rPr sz="2900" spc="-250" dirty="0">
                <a:solidFill>
                  <a:srgbClr val="FFFFFF"/>
                </a:solidFill>
                <a:latin typeface="Century Gothic"/>
                <a:cs typeface="Century Gothic"/>
              </a:rPr>
              <a:t>а </a:t>
            </a:r>
            <a:r>
              <a:rPr sz="2900" spc="60" dirty="0">
                <a:solidFill>
                  <a:srgbClr val="FFFFFF"/>
                </a:solidFill>
                <a:latin typeface="Century Gothic"/>
                <a:cs typeface="Century Gothic"/>
              </a:rPr>
              <a:t>также </a:t>
            </a:r>
            <a:r>
              <a:rPr sz="2900" spc="-5" dirty="0">
                <a:solidFill>
                  <a:srgbClr val="FFFFFF"/>
                </a:solidFill>
                <a:latin typeface="Century Gothic"/>
                <a:cs typeface="Century Gothic"/>
              </a:rPr>
              <a:t>все  </a:t>
            </a:r>
            <a:r>
              <a:rPr sz="2900" spc="30" dirty="0">
                <a:solidFill>
                  <a:srgbClr val="FFFFFF"/>
                </a:solidFill>
                <a:latin typeface="Century Gothic"/>
                <a:cs typeface="Century Gothic"/>
              </a:rPr>
              <a:t>документальное </a:t>
            </a:r>
            <a:r>
              <a:rPr sz="2900" spc="-135" dirty="0">
                <a:solidFill>
                  <a:srgbClr val="FFFFFF"/>
                </a:solidFill>
                <a:latin typeface="Century Gothic"/>
                <a:cs typeface="Century Gothic"/>
              </a:rPr>
              <a:t>оформление </a:t>
            </a:r>
            <a:r>
              <a:rPr sz="2900" spc="110" dirty="0">
                <a:solidFill>
                  <a:srgbClr val="FFFFFF"/>
                </a:solidFill>
                <a:latin typeface="Century Gothic"/>
                <a:cs typeface="Century Gothic"/>
              </a:rPr>
              <a:t>данных</a:t>
            </a:r>
            <a:r>
              <a:rPr sz="2900" spc="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-45" dirty="0">
                <a:solidFill>
                  <a:srgbClr val="FFFFFF"/>
                </a:solidFill>
                <a:latin typeface="Century Gothic"/>
                <a:cs typeface="Century Gothic"/>
              </a:rPr>
              <a:t>операций</a:t>
            </a:r>
            <a:endParaRPr sz="29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5887" y="565134"/>
            <a:ext cx="7677150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50" spc="195" dirty="0"/>
              <a:t>СКЛАДСКАЯ</a:t>
            </a:r>
            <a:r>
              <a:rPr sz="4550" spc="-30" dirty="0"/>
              <a:t> </a:t>
            </a:r>
            <a:r>
              <a:rPr sz="4550" b="0" spc="120" dirty="0">
                <a:latin typeface="Century Gothic"/>
                <a:cs typeface="Century Gothic"/>
              </a:rPr>
              <a:t>ЛОГИСТИКА</a:t>
            </a:r>
            <a:endParaRPr sz="455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5680" y="1495137"/>
            <a:ext cx="1797685" cy="0"/>
          </a:xfrm>
          <a:custGeom>
            <a:avLst/>
            <a:gdLst/>
            <a:ahLst/>
            <a:cxnLst/>
            <a:rect l="l" t="t" r="r" b="b"/>
            <a:pathLst>
              <a:path w="1797685">
                <a:moveTo>
                  <a:pt x="0" y="0"/>
                </a:moveTo>
                <a:lnTo>
                  <a:pt x="1797533" y="0"/>
                </a:lnTo>
              </a:path>
            </a:pathLst>
          </a:custGeom>
          <a:ln w="6829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484" y="11384011"/>
            <a:ext cx="1035685" cy="266065"/>
          </a:xfrm>
          <a:custGeom>
            <a:avLst/>
            <a:gdLst/>
            <a:ahLst/>
            <a:cxnLst/>
            <a:rect l="l" t="t" r="r" b="b"/>
            <a:pathLst>
              <a:path w="1035685" h="266065">
                <a:moveTo>
                  <a:pt x="136089" y="0"/>
                </a:moveTo>
                <a:lnTo>
                  <a:pt x="70952" y="0"/>
                </a:lnTo>
                <a:lnTo>
                  <a:pt x="0" y="266054"/>
                </a:lnTo>
                <a:lnTo>
                  <a:pt x="65219" y="266054"/>
                </a:lnTo>
                <a:lnTo>
                  <a:pt x="136089" y="0"/>
                </a:lnTo>
                <a:close/>
              </a:path>
              <a:path w="1035685" h="266065">
                <a:moveTo>
                  <a:pt x="357739" y="0"/>
                </a:moveTo>
                <a:lnTo>
                  <a:pt x="274498" y="0"/>
                </a:lnTo>
                <a:lnTo>
                  <a:pt x="167626" y="84828"/>
                </a:lnTo>
                <a:lnTo>
                  <a:pt x="114840" y="126727"/>
                </a:lnTo>
                <a:lnTo>
                  <a:pt x="216227" y="266054"/>
                </a:lnTo>
                <a:lnTo>
                  <a:pt x="299468" y="266054"/>
                </a:lnTo>
                <a:lnTo>
                  <a:pt x="198082" y="126707"/>
                </a:lnTo>
                <a:lnTo>
                  <a:pt x="357739" y="0"/>
                </a:lnTo>
                <a:close/>
              </a:path>
              <a:path w="1035685" h="266065">
                <a:moveTo>
                  <a:pt x="674466" y="0"/>
                </a:moveTo>
                <a:lnTo>
                  <a:pt x="448073" y="0"/>
                </a:lnTo>
                <a:lnTo>
                  <a:pt x="433139" y="1398"/>
                </a:lnTo>
                <a:lnTo>
                  <a:pt x="388225" y="22444"/>
                </a:lnTo>
                <a:lnTo>
                  <a:pt x="356654" y="62031"/>
                </a:lnTo>
                <a:lnTo>
                  <a:pt x="321139" y="190277"/>
                </a:lnTo>
                <a:lnTo>
                  <a:pt x="318643" y="204752"/>
                </a:lnTo>
                <a:lnTo>
                  <a:pt x="319035" y="218800"/>
                </a:lnTo>
                <a:lnTo>
                  <a:pt x="338113" y="253597"/>
                </a:lnTo>
                <a:lnTo>
                  <a:pt x="376235" y="266054"/>
                </a:lnTo>
                <a:lnTo>
                  <a:pt x="603494" y="266054"/>
                </a:lnTo>
                <a:lnTo>
                  <a:pt x="619340" y="206762"/>
                </a:lnTo>
                <a:lnTo>
                  <a:pt x="394081" y="206762"/>
                </a:lnTo>
                <a:lnTo>
                  <a:pt x="390318" y="205164"/>
                </a:lnTo>
                <a:lnTo>
                  <a:pt x="387916" y="201948"/>
                </a:lnTo>
                <a:lnTo>
                  <a:pt x="385658" y="198680"/>
                </a:lnTo>
                <a:lnTo>
                  <a:pt x="385091" y="194504"/>
                </a:lnTo>
                <a:lnTo>
                  <a:pt x="386194" y="190267"/>
                </a:lnTo>
                <a:lnTo>
                  <a:pt x="416532" y="76612"/>
                </a:lnTo>
                <a:lnTo>
                  <a:pt x="417608" y="72405"/>
                </a:lnTo>
                <a:lnTo>
                  <a:pt x="420598" y="67869"/>
                </a:lnTo>
                <a:lnTo>
                  <a:pt x="429320" y="60920"/>
                </a:lnTo>
                <a:lnTo>
                  <a:pt x="434227" y="59240"/>
                </a:lnTo>
                <a:lnTo>
                  <a:pt x="658661" y="59240"/>
                </a:lnTo>
                <a:lnTo>
                  <a:pt x="674466" y="0"/>
                </a:lnTo>
                <a:close/>
              </a:path>
              <a:path w="1035685" h="266065">
                <a:moveTo>
                  <a:pt x="904364" y="206824"/>
                </a:moveTo>
                <a:lnTo>
                  <a:pt x="658610" y="206824"/>
                </a:lnTo>
                <a:lnTo>
                  <a:pt x="642929" y="266054"/>
                </a:lnTo>
                <a:lnTo>
                  <a:pt x="828484" y="266054"/>
                </a:lnTo>
                <a:lnTo>
                  <a:pt x="904550" y="218144"/>
                </a:lnTo>
                <a:lnTo>
                  <a:pt x="906849" y="216753"/>
                </a:lnTo>
                <a:lnTo>
                  <a:pt x="907725" y="213340"/>
                </a:lnTo>
                <a:lnTo>
                  <a:pt x="905808" y="208742"/>
                </a:lnTo>
                <a:lnTo>
                  <a:pt x="904364" y="206824"/>
                </a:lnTo>
                <a:close/>
              </a:path>
              <a:path w="1035685" h="266065">
                <a:moveTo>
                  <a:pt x="1008834" y="103458"/>
                </a:moveTo>
                <a:lnTo>
                  <a:pt x="685972" y="103458"/>
                </a:lnTo>
                <a:lnTo>
                  <a:pt x="670322" y="162595"/>
                </a:lnTo>
                <a:lnTo>
                  <a:pt x="993523" y="162595"/>
                </a:lnTo>
                <a:lnTo>
                  <a:pt x="1035237" y="136357"/>
                </a:lnTo>
                <a:lnTo>
                  <a:pt x="1008834" y="103458"/>
                </a:lnTo>
                <a:close/>
              </a:path>
              <a:path w="1035685" h="266065">
                <a:moveTo>
                  <a:pt x="167596" y="84767"/>
                </a:moveTo>
                <a:close/>
              </a:path>
              <a:path w="1035685" h="266065">
                <a:moveTo>
                  <a:pt x="925871" y="0"/>
                </a:moveTo>
                <a:lnTo>
                  <a:pt x="713365" y="0"/>
                </a:lnTo>
                <a:lnTo>
                  <a:pt x="697684" y="59240"/>
                </a:lnTo>
                <a:lnTo>
                  <a:pt x="964254" y="59240"/>
                </a:lnTo>
                <a:lnTo>
                  <a:pt x="966141" y="59002"/>
                </a:lnTo>
                <a:lnTo>
                  <a:pt x="968914" y="55126"/>
                </a:lnTo>
                <a:lnTo>
                  <a:pt x="968295" y="53033"/>
                </a:lnTo>
                <a:lnTo>
                  <a:pt x="966759" y="50951"/>
                </a:lnTo>
                <a:lnTo>
                  <a:pt x="925871" y="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65" dirty="0"/>
              <a:t>3</a:t>
            </a:fld>
            <a:endParaRPr spc="6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3800" y="8293100"/>
            <a:ext cx="7839336" cy="3173830"/>
          </a:xfrm>
          <a:prstGeom prst="rect">
            <a:avLst/>
          </a:prstGeom>
        </p:spPr>
        <p:txBody>
          <a:bodyPr vert="horz" wrap="square" lIns="0" tIns="49034" rIns="0" bIns="0" rtlCol="0">
            <a:spAutoFit/>
          </a:bodyPr>
          <a:lstStyle/>
          <a:p>
            <a:pPr marL="20430">
              <a:spcBef>
                <a:spcPts val="386"/>
              </a:spcBef>
            </a:pPr>
            <a:r>
              <a:rPr sz="2091" spc="-121" dirty="0" err="1">
                <a:solidFill>
                  <a:srgbClr val="2F1F10"/>
                </a:solidFill>
                <a:latin typeface="Century Gothic"/>
                <a:cs typeface="Century Gothic"/>
              </a:rPr>
              <a:t>Складское</a:t>
            </a:r>
            <a:r>
              <a:rPr sz="2091" spc="-137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091" spc="-137" dirty="0" err="1">
                <a:solidFill>
                  <a:srgbClr val="2F1F10"/>
                </a:solidFill>
                <a:latin typeface="Century Gothic"/>
                <a:cs typeface="Century Gothic"/>
              </a:rPr>
              <a:t>хранение</a:t>
            </a:r>
            <a:r>
              <a:rPr lang="ru-RU" sz="2091" spc="-137" dirty="0">
                <a:solidFill>
                  <a:srgbClr val="2F1F10"/>
                </a:solidFill>
                <a:latin typeface="Century Gothic"/>
                <a:cs typeface="Century Gothic"/>
              </a:rPr>
              <a:t>;</a:t>
            </a:r>
            <a:endParaRPr sz="2091" dirty="0">
              <a:latin typeface="Century Gothic"/>
              <a:cs typeface="Century Gothic"/>
            </a:endParaRPr>
          </a:p>
          <a:p>
            <a:pPr marL="20430" marR="8172">
              <a:lnSpc>
                <a:spcPct val="109000"/>
              </a:lnSpc>
            </a:pPr>
            <a:r>
              <a:rPr sz="2091" spc="-72" dirty="0">
                <a:solidFill>
                  <a:srgbClr val="2F1F10"/>
                </a:solidFill>
                <a:latin typeface="Century Gothic"/>
                <a:cs typeface="Century Gothic"/>
              </a:rPr>
              <a:t>Комплектация: </a:t>
            </a:r>
            <a:r>
              <a:rPr sz="2091" spc="-105" dirty="0">
                <a:solidFill>
                  <a:srgbClr val="2F1F10"/>
                </a:solidFill>
                <a:latin typeface="Century Gothic"/>
                <a:cs typeface="Century Gothic"/>
              </a:rPr>
              <a:t>сортировка, </a:t>
            </a:r>
            <a:r>
              <a:rPr sz="2091" spc="-88" dirty="0">
                <a:solidFill>
                  <a:srgbClr val="2F1F10"/>
                </a:solidFill>
                <a:latin typeface="Century Gothic"/>
                <a:cs typeface="Century Gothic"/>
              </a:rPr>
              <a:t>упаковка </a:t>
            </a:r>
            <a:r>
              <a:rPr sz="2091" spc="-8" dirty="0">
                <a:solidFill>
                  <a:srgbClr val="2F1F10"/>
                </a:solidFill>
                <a:latin typeface="Century Gothic"/>
                <a:cs typeface="Century Gothic"/>
              </a:rPr>
              <a:t>и </a:t>
            </a:r>
            <a:r>
              <a:rPr sz="2091" spc="-40" dirty="0">
                <a:solidFill>
                  <a:srgbClr val="2F1F10"/>
                </a:solidFill>
                <a:latin typeface="Century Gothic"/>
                <a:cs typeface="Century Gothic"/>
              </a:rPr>
              <a:t>подготовка </a:t>
            </a:r>
            <a:r>
              <a:rPr sz="2091" spc="121" dirty="0">
                <a:solidFill>
                  <a:srgbClr val="2F1F10"/>
                </a:solidFill>
                <a:latin typeface="Century Gothic"/>
                <a:cs typeface="Century Gothic"/>
              </a:rPr>
              <a:t>к</a:t>
            </a:r>
            <a:r>
              <a:rPr sz="2091" spc="-354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091" spc="-80" dirty="0" err="1">
                <a:solidFill>
                  <a:srgbClr val="2F1F10"/>
                </a:solidFill>
                <a:latin typeface="Century Gothic"/>
                <a:cs typeface="Century Gothic"/>
              </a:rPr>
              <a:t>отправке</a:t>
            </a:r>
            <a:r>
              <a:rPr lang="ru-RU" sz="2091" spc="-80" dirty="0">
                <a:solidFill>
                  <a:srgbClr val="2F1F10"/>
                </a:solidFill>
                <a:latin typeface="Century Gothic"/>
                <a:cs typeface="Century Gothic"/>
              </a:rPr>
              <a:t>;</a:t>
            </a:r>
          </a:p>
          <a:p>
            <a:pPr marL="20430" marR="8172">
              <a:lnSpc>
                <a:spcPct val="109000"/>
              </a:lnSpc>
            </a:pPr>
            <a:r>
              <a:rPr sz="2091" spc="-88" dirty="0" err="1">
                <a:solidFill>
                  <a:srgbClr val="2F1F10"/>
                </a:solidFill>
                <a:latin typeface="Century Gothic"/>
                <a:cs typeface="Century Gothic"/>
              </a:rPr>
              <a:t>Бесплатное</a:t>
            </a:r>
            <a:r>
              <a:rPr sz="2091" spc="-88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091" spc="-129" dirty="0">
                <a:solidFill>
                  <a:srgbClr val="2F1F10"/>
                </a:solidFill>
                <a:latin typeface="Century Gothic"/>
                <a:cs typeface="Century Gothic"/>
              </a:rPr>
              <a:t>хранение </a:t>
            </a:r>
            <a:r>
              <a:rPr sz="2091" spc="-48" dirty="0">
                <a:solidFill>
                  <a:srgbClr val="2F1F10"/>
                </a:solidFill>
                <a:latin typeface="Century Gothic"/>
                <a:cs typeface="Century Gothic"/>
              </a:rPr>
              <a:t>груза </a:t>
            </a:r>
            <a:r>
              <a:rPr sz="2091" spc="209" dirty="0">
                <a:solidFill>
                  <a:srgbClr val="2F1F10"/>
                </a:solidFill>
                <a:latin typeface="Century Gothic"/>
                <a:cs typeface="Century Gothic"/>
              </a:rPr>
              <a:t>в </a:t>
            </a:r>
            <a:r>
              <a:rPr sz="2091" spc="-72" dirty="0">
                <a:solidFill>
                  <a:srgbClr val="2F1F10"/>
                </a:solidFill>
                <a:latin typeface="Century Gothic"/>
                <a:cs typeface="Century Gothic"/>
              </a:rPr>
              <a:t>течение </a:t>
            </a:r>
            <a:r>
              <a:rPr sz="2091" spc="-16" dirty="0">
                <a:solidFill>
                  <a:srgbClr val="2F1F10"/>
                </a:solidFill>
                <a:latin typeface="Century Gothic"/>
                <a:cs typeface="Century Gothic"/>
              </a:rPr>
              <a:t>7 </a:t>
            </a:r>
            <a:r>
              <a:rPr sz="2091" spc="-72" dirty="0" err="1">
                <a:solidFill>
                  <a:srgbClr val="2F1F10"/>
                </a:solidFill>
                <a:latin typeface="Century Gothic"/>
                <a:cs typeface="Century Gothic"/>
              </a:rPr>
              <a:t>календарных</a:t>
            </a:r>
            <a:r>
              <a:rPr sz="2091" spc="-72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091" spc="-80" dirty="0">
                <a:solidFill>
                  <a:srgbClr val="2F1F10"/>
                </a:solidFill>
                <a:latin typeface="Century Gothic"/>
                <a:cs typeface="Century Gothic"/>
              </a:rPr>
              <a:t>дней</a:t>
            </a:r>
            <a:endParaRPr lang="ru-RU" sz="2091" spc="-80" dirty="0">
              <a:solidFill>
                <a:srgbClr val="2F1F10"/>
              </a:solidFill>
              <a:latin typeface="Century Gothic"/>
              <a:cs typeface="Century Gothic"/>
            </a:endParaRPr>
          </a:p>
          <a:p>
            <a:pPr marL="20430" marR="8172">
              <a:lnSpc>
                <a:spcPct val="109000"/>
              </a:lnSpc>
            </a:pPr>
            <a:r>
              <a:rPr lang="ru-RU" sz="2091" spc="-80" dirty="0">
                <a:solidFill>
                  <a:srgbClr val="2F1F10"/>
                </a:solidFill>
                <a:latin typeface="Century Gothic"/>
                <a:cs typeface="Century Gothic"/>
              </a:rPr>
              <a:t>(при оформлении заказа на доставку);</a:t>
            </a:r>
            <a:endParaRPr sz="2091" dirty="0">
              <a:latin typeface="Calibri"/>
              <a:cs typeface="Calibri"/>
            </a:endParaRPr>
          </a:p>
          <a:p>
            <a:pPr marL="20430" marR="796789">
              <a:lnSpc>
                <a:spcPct val="109000"/>
              </a:lnSpc>
            </a:pPr>
            <a:r>
              <a:rPr sz="2091" spc="-64" dirty="0">
                <a:solidFill>
                  <a:srgbClr val="2F1F10"/>
                </a:solidFill>
                <a:latin typeface="Century Gothic"/>
                <a:cs typeface="Century Gothic"/>
              </a:rPr>
              <a:t>Комплектация </a:t>
            </a:r>
            <a:r>
              <a:rPr sz="2091" spc="-40" dirty="0">
                <a:solidFill>
                  <a:srgbClr val="2F1F10"/>
                </a:solidFill>
                <a:latin typeface="Century Gothic"/>
                <a:cs typeface="Century Gothic"/>
              </a:rPr>
              <a:t>заказов </a:t>
            </a:r>
            <a:r>
              <a:rPr sz="2091" spc="72" dirty="0">
                <a:solidFill>
                  <a:srgbClr val="2F1F10"/>
                </a:solidFill>
                <a:latin typeface="Century Gothic"/>
                <a:cs typeface="Century Gothic"/>
              </a:rPr>
              <a:t>из</a:t>
            </a:r>
            <a:r>
              <a:rPr sz="2091" spc="-26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091" spc="-137" dirty="0">
                <a:solidFill>
                  <a:srgbClr val="2F1F10"/>
                </a:solidFill>
                <a:latin typeface="Century Gothic"/>
                <a:cs typeface="Century Gothic"/>
              </a:rPr>
              <a:t>полиграфической </a:t>
            </a:r>
            <a:r>
              <a:rPr sz="2091" spc="-80" dirty="0">
                <a:solidFill>
                  <a:srgbClr val="2F1F10"/>
                </a:solidFill>
                <a:latin typeface="Century Gothic"/>
                <a:cs typeface="Century Gothic"/>
              </a:rPr>
              <a:t>продукции,  </a:t>
            </a:r>
            <a:r>
              <a:rPr sz="2091" spc="-265" dirty="0">
                <a:solidFill>
                  <a:srgbClr val="2F1F10"/>
                </a:solidFill>
                <a:latin typeface="Century Gothic"/>
                <a:cs typeface="Century Gothic"/>
              </a:rPr>
              <a:t>а </a:t>
            </a:r>
            <a:r>
              <a:rPr lang="ru-RU" sz="2091" spc="-26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091" spc="-72" dirty="0" err="1">
                <a:solidFill>
                  <a:srgbClr val="2F1F10"/>
                </a:solidFill>
                <a:latin typeface="Century Gothic"/>
                <a:cs typeface="Century Gothic"/>
              </a:rPr>
              <a:t>также</a:t>
            </a:r>
            <a:r>
              <a:rPr sz="2091" spc="-72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091" spc="-88" dirty="0">
                <a:solidFill>
                  <a:srgbClr val="2F1F10"/>
                </a:solidFill>
                <a:latin typeface="Century Gothic"/>
                <a:cs typeface="Century Gothic"/>
              </a:rPr>
              <a:t>запчастей </a:t>
            </a:r>
            <a:r>
              <a:rPr sz="2091" spc="-113" dirty="0">
                <a:solidFill>
                  <a:srgbClr val="2F1F10"/>
                </a:solidFill>
                <a:latin typeface="Century Gothic"/>
                <a:cs typeface="Century Gothic"/>
              </a:rPr>
              <a:t>медицинского </a:t>
            </a:r>
            <a:r>
              <a:rPr sz="2091" spc="-8" dirty="0">
                <a:solidFill>
                  <a:srgbClr val="2F1F10"/>
                </a:solidFill>
                <a:latin typeface="Century Gothic"/>
                <a:cs typeface="Century Gothic"/>
              </a:rPr>
              <a:t>и </a:t>
            </a:r>
            <a:r>
              <a:rPr sz="2091" spc="-72" dirty="0">
                <a:solidFill>
                  <a:srgbClr val="2F1F10"/>
                </a:solidFill>
                <a:latin typeface="Century Gothic"/>
                <a:cs typeface="Century Gothic"/>
              </a:rPr>
              <a:t>электронного  </a:t>
            </a:r>
            <a:r>
              <a:rPr sz="2091" spc="-97" dirty="0">
                <a:solidFill>
                  <a:srgbClr val="2F1F10"/>
                </a:solidFill>
                <a:latin typeface="Century Gothic"/>
                <a:cs typeface="Century Gothic"/>
              </a:rPr>
              <a:t>оборудования,</a:t>
            </a:r>
            <a:r>
              <a:rPr sz="2091" spc="-137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091" spc="-32" dirty="0" err="1">
                <a:solidFill>
                  <a:srgbClr val="2F1F10"/>
                </a:solidFill>
                <a:latin typeface="Century Gothic"/>
                <a:cs typeface="Century Gothic"/>
              </a:rPr>
              <a:t>оргтехники</a:t>
            </a:r>
            <a:r>
              <a:rPr lang="ru-RU" sz="2091" spc="-32" dirty="0">
                <a:solidFill>
                  <a:srgbClr val="2F1F10"/>
                </a:solidFill>
                <a:latin typeface="Century Gothic"/>
                <a:cs typeface="Century Gothic"/>
              </a:rPr>
              <a:t>;</a:t>
            </a:r>
            <a:endParaRPr sz="2091" dirty="0">
              <a:latin typeface="Century Gothic"/>
              <a:cs typeface="Century Gothic"/>
            </a:endParaRPr>
          </a:p>
          <a:p>
            <a:pPr marL="20430">
              <a:spcBef>
                <a:spcPts val="225"/>
              </a:spcBef>
            </a:pPr>
            <a:r>
              <a:rPr sz="2091" spc="-64" dirty="0">
                <a:solidFill>
                  <a:srgbClr val="2F1F10"/>
                </a:solidFill>
                <a:latin typeface="Century Gothic"/>
                <a:cs typeface="Century Gothic"/>
              </a:rPr>
              <a:t>Вложение </a:t>
            </a:r>
            <a:r>
              <a:rPr sz="2091" spc="-105" dirty="0">
                <a:solidFill>
                  <a:srgbClr val="2F1F10"/>
                </a:solidFill>
                <a:latin typeface="Century Gothic"/>
                <a:cs typeface="Century Gothic"/>
              </a:rPr>
              <a:t>рекламных </a:t>
            </a:r>
            <a:r>
              <a:rPr sz="2091" spc="-145" dirty="0" err="1">
                <a:solidFill>
                  <a:srgbClr val="2F1F10"/>
                </a:solidFill>
                <a:latin typeface="Century Gothic"/>
                <a:cs typeface="Century Gothic"/>
              </a:rPr>
              <a:t>материалов</a:t>
            </a:r>
            <a:r>
              <a:rPr sz="2091" spc="-22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lang="ru-RU" sz="2091" spc="-22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091" spc="-56" dirty="0" err="1">
                <a:solidFill>
                  <a:srgbClr val="2F1F10"/>
                </a:solidFill>
                <a:latin typeface="Century Gothic"/>
                <a:cs typeface="Century Gothic"/>
              </a:rPr>
              <a:t>клиента</a:t>
            </a:r>
            <a:r>
              <a:rPr lang="ru-RU" sz="2091" spc="-56" dirty="0">
                <a:solidFill>
                  <a:srgbClr val="2F1F10"/>
                </a:solidFill>
                <a:latin typeface="Century Gothic"/>
                <a:cs typeface="Century Gothic"/>
              </a:rPr>
              <a:t>.</a:t>
            </a:r>
            <a:endParaRPr sz="2091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1450" y="6540500"/>
            <a:ext cx="6298846" cy="2252011"/>
          </a:xfrm>
          <a:prstGeom prst="rect">
            <a:avLst/>
          </a:prstGeom>
        </p:spPr>
        <p:txBody>
          <a:bodyPr vert="horz" wrap="square" lIns="0" tIns="20431" rIns="0" bIns="0" rtlCol="0">
            <a:spAutoFit/>
          </a:bodyPr>
          <a:lstStyle/>
          <a:p>
            <a:pPr marL="20430">
              <a:spcBef>
                <a:spcPts val="161"/>
              </a:spcBef>
            </a:pPr>
            <a:r>
              <a:rPr sz="2900" u="sng" spc="80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Опыт</a:t>
            </a:r>
            <a:r>
              <a:rPr sz="2900" spc="8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900" spc="-80" dirty="0">
                <a:solidFill>
                  <a:srgbClr val="2F1F10"/>
                </a:solidFill>
                <a:latin typeface="Century Gothic"/>
                <a:cs typeface="Century Gothic"/>
              </a:rPr>
              <a:t>работы </a:t>
            </a:r>
            <a:r>
              <a:rPr sz="2900" spc="-306" dirty="0">
                <a:solidFill>
                  <a:srgbClr val="2F1F10"/>
                </a:solidFill>
                <a:latin typeface="Century Gothic"/>
                <a:cs typeface="Century Gothic"/>
              </a:rPr>
              <a:t>с</a:t>
            </a:r>
            <a:r>
              <a:rPr sz="2900" spc="-161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900" spc="-56" dirty="0">
                <a:solidFill>
                  <a:srgbClr val="2F1F10"/>
                </a:solidFill>
                <a:latin typeface="Century Gothic"/>
                <a:cs typeface="Century Gothic"/>
              </a:rPr>
              <a:t>клиентами</a:t>
            </a:r>
            <a:endParaRPr sz="2900" dirty="0">
              <a:latin typeface="Century Gothic"/>
              <a:cs typeface="Century Gothic"/>
            </a:endParaRPr>
          </a:p>
          <a:p>
            <a:pPr marL="20430" marR="8172"/>
            <a:r>
              <a:rPr sz="2900" spc="161" dirty="0">
                <a:solidFill>
                  <a:srgbClr val="2F1F10"/>
                </a:solidFill>
                <a:latin typeface="Century Gothic"/>
                <a:cs typeface="Century Gothic"/>
              </a:rPr>
              <a:t>из </a:t>
            </a:r>
            <a:r>
              <a:rPr sz="2900" u="sng" spc="32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разных </a:t>
            </a:r>
            <a:r>
              <a:rPr sz="2900" u="sng" spc="-113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отраслей</a:t>
            </a:r>
            <a:r>
              <a:rPr sz="2900" spc="-26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900" spc="105" dirty="0">
                <a:solidFill>
                  <a:srgbClr val="2F1F10"/>
                </a:solidFill>
                <a:latin typeface="Century Gothic"/>
                <a:cs typeface="Century Gothic"/>
              </a:rPr>
              <a:t>позволяет  </a:t>
            </a:r>
            <a:r>
              <a:rPr sz="2900" spc="-314" dirty="0">
                <a:solidFill>
                  <a:srgbClr val="2F1F10"/>
                </a:solidFill>
                <a:latin typeface="Century Gothic"/>
                <a:cs typeface="Century Gothic"/>
              </a:rPr>
              <a:t>нам </a:t>
            </a:r>
            <a:r>
              <a:rPr sz="2900" u="sng" spc="-64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уверенно</a:t>
            </a:r>
            <a:r>
              <a:rPr sz="2900" spc="-64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900" spc="-129" dirty="0">
                <a:solidFill>
                  <a:srgbClr val="2F1F10"/>
                </a:solidFill>
                <a:latin typeface="Century Gothic"/>
                <a:cs typeface="Century Gothic"/>
              </a:rPr>
              <a:t>решать </a:t>
            </a:r>
            <a:r>
              <a:rPr sz="2900" spc="-8" dirty="0">
                <a:solidFill>
                  <a:srgbClr val="2F1F10"/>
                </a:solidFill>
                <a:latin typeface="Century Gothic"/>
                <a:cs typeface="Century Gothic"/>
              </a:rPr>
              <a:t>задачи  </a:t>
            </a:r>
            <a:r>
              <a:rPr sz="2900" spc="-64" dirty="0">
                <a:solidFill>
                  <a:srgbClr val="2F1F10"/>
                </a:solidFill>
                <a:latin typeface="Century Gothic"/>
                <a:cs typeface="Century Gothic"/>
              </a:rPr>
              <a:t>складской </a:t>
            </a:r>
            <a:r>
              <a:rPr sz="2900" spc="64" dirty="0">
                <a:solidFill>
                  <a:srgbClr val="2F1F10"/>
                </a:solidFill>
                <a:latin typeface="Century Gothic"/>
                <a:cs typeface="Century Gothic"/>
              </a:rPr>
              <a:t>логистики </a:t>
            </a:r>
            <a:r>
              <a:rPr sz="2900" spc="-328" dirty="0">
                <a:solidFill>
                  <a:srgbClr val="2F1F10"/>
                </a:solidFill>
                <a:latin typeface="Century Gothic"/>
                <a:cs typeface="Century Gothic"/>
              </a:rPr>
              <a:t>самым  </a:t>
            </a:r>
            <a:r>
              <a:rPr sz="2900" u="sng" spc="-217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эффективным</a:t>
            </a:r>
            <a:r>
              <a:rPr sz="2900" spc="-8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900" spc="-225" dirty="0">
                <a:solidFill>
                  <a:srgbClr val="2F1F10"/>
                </a:solidFill>
                <a:latin typeface="Century Gothic"/>
                <a:cs typeface="Century Gothic"/>
              </a:rPr>
              <a:t>способом.</a:t>
            </a:r>
            <a:endParaRPr sz="29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43800" y="6845300"/>
            <a:ext cx="7469536" cy="1044437"/>
          </a:xfrm>
          <a:prstGeom prst="rect">
            <a:avLst/>
          </a:prstGeom>
        </p:spPr>
        <p:txBody>
          <a:bodyPr vert="horz" wrap="square" lIns="0" tIns="20431" rIns="0" bIns="0" rtlCol="0">
            <a:spAutoFit/>
          </a:bodyPr>
          <a:lstStyle/>
          <a:p>
            <a:pPr marL="20430" marR="8172">
              <a:lnSpc>
                <a:spcPct val="109000"/>
              </a:lnSpc>
              <a:spcBef>
                <a:spcPts val="161"/>
              </a:spcBef>
            </a:pPr>
            <a:r>
              <a:rPr sz="2091" b="1" spc="-8" dirty="0">
                <a:solidFill>
                  <a:srgbClr val="2F1F10"/>
                </a:solidFill>
                <a:latin typeface="Century Gothic"/>
                <a:cs typeface="Century Gothic"/>
              </a:rPr>
              <a:t>На </a:t>
            </a:r>
            <a:r>
              <a:rPr sz="2091" b="1" spc="-48" dirty="0">
                <a:solidFill>
                  <a:srgbClr val="2F1F10"/>
                </a:solidFill>
                <a:latin typeface="Century Gothic"/>
                <a:cs typeface="Century Gothic"/>
              </a:rPr>
              <a:t>наших </a:t>
            </a:r>
            <a:r>
              <a:rPr sz="2091" b="1" spc="-40" dirty="0">
                <a:solidFill>
                  <a:srgbClr val="2F1F10"/>
                </a:solidFill>
                <a:latin typeface="Century Gothic"/>
                <a:cs typeface="Century Gothic"/>
              </a:rPr>
              <a:t>складах, </a:t>
            </a:r>
            <a:r>
              <a:rPr sz="2091" b="1" spc="-64" dirty="0">
                <a:solidFill>
                  <a:srgbClr val="2F1F10"/>
                </a:solidFill>
                <a:latin typeface="Century Gothic"/>
                <a:cs typeface="Century Gothic"/>
              </a:rPr>
              <a:t>отвечающих </a:t>
            </a:r>
            <a:r>
              <a:rPr sz="2091" b="1" spc="-56" dirty="0">
                <a:solidFill>
                  <a:srgbClr val="2F1F10"/>
                </a:solidFill>
                <a:latin typeface="Century Gothic"/>
                <a:cs typeface="Century Gothic"/>
              </a:rPr>
              <a:t>международным  </a:t>
            </a:r>
            <a:r>
              <a:rPr sz="2091" b="1" spc="-113" dirty="0">
                <a:solidFill>
                  <a:srgbClr val="2F1F10"/>
                </a:solidFill>
                <a:latin typeface="Century Gothic"/>
                <a:cs typeface="Century Gothic"/>
              </a:rPr>
              <a:t>стандартам</a:t>
            </a:r>
            <a:r>
              <a:rPr sz="2091" b="1" spc="-137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091" b="1" spc="-80" dirty="0">
                <a:solidFill>
                  <a:srgbClr val="2F1F10"/>
                </a:solidFill>
                <a:latin typeface="Century Gothic"/>
                <a:cs typeface="Century Gothic"/>
              </a:rPr>
              <a:t>качества</a:t>
            </a:r>
            <a:r>
              <a:rPr sz="2091" b="1" spc="-129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091" b="1" spc="-32" dirty="0">
                <a:solidFill>
                  <a:srgbClr val="2F1F10"/>
                </a:solidFill>
                <a:latin typeface="Century Gothic"/>
                <a:cs typeface="Century Gothic"/>
              </a:rPr>
              <a:t>хранения,</a:t>
            </a:r>
            <a:r>
              <a:rPr sz="2091" b="1" spc="-129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091" b="1" spc="56" dirty="0">
                <a:solidFill>
                  <a:srgbClr val="2F1F10"/>
                </a:solidFill>
                <a:latin typeface="Century Gothic"/>
                <a:cs typeface="Century Gothic"/>
              </a:rPr>
              <a:t>грузы</a:t>
            </a:r>
            <a:r>
              <a:rPr sz="2091" b="1" spc="-129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091" b="1" spc="-32" dirty="0">
                <a:solidFill>
                  <a:srgbClr val="2F1F10"/>
                </a:solidFill>
                <a:latin typeface="Century Gothic"/>
                <a:cs typeface="Century Gothic"/>
              </a:rPr>
              <a:t>проходят</a:t>
            </a:r>
            <a:r>
              <a:rPr sz="2091" b="1" spc="-209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091" b="1" spc="24" dirty="0">
                <a:solidFill>
                  <a:srgbClr val="2F1F10"/>
                </a:solidFill>
                <a:latin typeface="Century Gothic"/>
                <a:cs typeface="Century Gothic"/>
              </a:rPr>
              <a:t>полный  </a:t>
            </a:r>
            <a:r>
              <a:rPr sz="2091" b="1" spc="64" dirty="0">
                <a:solidFill>
                  <a:srgbClr val="2F1F10"/>
                </a:solidFill>
                <a:latin typeface="Century Gothic"/>
                <a:cs typeface="Century Gothic"/>
              </a:rPr>
              <a:t>цикл </a:t>
            </a:r>
            <a:r>
              <a:rPr sz="2091" b="1" spc="-16" dirty="0">
                <a:solidFill>
                  <a:srgbClr val="2F1F10"/>
                </a:solidFill>
                <a:latin typeface="Century Gothic"/>
                <a:cs typeface="Century Gothic"/>
              </a:rPr>
              <a:t>складских</a:t>
            </a:r>
            <a:r>
              <a:rPr sz="2091" b="1" spc="-346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091" b="1" spc="-72" dirty="0">
                <a:solidFill>
                  <a:srgbClr val="2F1F10"/>
                </a:solidFill>
                <a:latin typeface="Century Gothic"/>
                <a:cs typeface="Century Gothic"/>
              </a:rPr>
              <a:t>операций:</a:t>
            </a:r>
            <a:endParaRPr sz="2091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13550" y="927400"/>
            <a:ext cx="10296900" cy="576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96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34251443" y="18528351"/>
            <a:ext cx="204309" cy="161667"/>
          </a:xfrm>
          <a:prstGeom prst="rect">
            <a:avLst/>
          </a:prstGeom>
        </p:spPr>
        <p:txBody>
          <a:bodyPr vert="horz" wrap="square" lIns="0" tIns="15323" rIns="0" bIns="0" rtlCol="0">
            <a:spAutoFit/>
          </a:bodyPr>
          <a:lstStyle/>
          <a:p>
            <a:pPr marL="40861">
              <a:spcBef>
                <a:spcPts val="121"/>
              </a:spcBef>
            </a:pPr>
            <a:fld id="{81D60167-4931-47E6-BA6A-407CBD079E47}" type="slidenum">
              <a:rPr spc="16" dirty="0"/>
              <a:pPr marL="40861">
                <a:spcBef>
                  <a:spcPts val="121"/>
                </a:spcBef>
              </a:pPr>
              <a:t>4</a:t>
            </a:fld>
            <a:endParaRPr spc="16" dirty="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xmlns="" id="{85974F15-E57A-43DA-AE9C-45CD756327DA}"/>
              </a:ext>
            </a:extLst>
          </p:cNvPr>
          <p:cNvSpPr txBox="1">
            <a:spLocks/>
          </p:cNvSpPr>
          <p:nvPr/>
        </p:nvSpPr>
        <p:spPr>
          <a:xfrm>
            <a:off x="1136650" y="672006"/>
            <a:ext cx="7677150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5450" b="1" i="0">
                <a:solidFill>
                  <a:srgbClr val="F479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4550" kern="0" spc="195" dirty="0"/>
              <a:t>СКЛАДСКАЯ</a:t>
            </a:r>
            <a:r>
              <a:rPr lang="ru-RU" sz="4550" kern="0" spc="-30" dirty="0"/>
              <a:t> </a:t>
            </a:r>
            <a:r>
              <a:rPr lang="ru-RU" sz="4550" b="0" kern="0" spc="120" dirty="0">
                <a:latin typeface="Century Gothic"/>
                <a:cs typeface="Century Gothic"/>
              </a:rPr>
              <a:t>ЛОГИСТИКА</a:t>
            </a:r>
            <a:endParaRPr lang="ru-RU" sz="4550" kern="0" dirty="0">
              <a:latin typeface="Century Gothic"/>
              <a:cs typeface="Century Gothic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xmlns="" id="{8CAED405-3E10-4BEC-BFC4-135F1677DF62}"/>
              </a:ext>
            </a:extLst>
          </p:cNvPr>
          <p:cNvSpPr/>
          <p:nvPr/>
        </p:nvSpPr>
        <p:spPr>
          <a:xfrm>
            <a:off x="1156443" y="1602009"/>
            <a:ext cx="1797685" cy="0"/>
          </a:xfrm>
          <a:custGeom>
            <a:avLst/>
            <a:gdLst/>
            <a:ahLst/>
            <a:cxnLst/>
            <a:rect l="l" t="t" r="r" b="b"/>
            <a:pathLst>
              <a:path w="1797685">
                <a:moveTo>
                  <a:pt x="0" y="0"/>
                </a:moveTo>
                <a:lnTo>
                  <a:pt x="1797533" y="0"/>
                </a:lnTo>
              </a:path>
            </a:pathLst>
          </a:custGeom>
          <a:ln w="6829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6">
            <a:extLst>
              <a:ext uri="{FF2B5EF4-FFF2-40B4-BE49-F238E27FC236}">
                <a16:creationId xmlns:a16="http://schemas.microsoft.com/office/drawing/2014/main" xmlns="" id="{4339697D-47C5-4888-B548-772A5C6D2043}"/>
              </a:ext>
            </a:extLst>
          </p:cNvPr>
          <p:cNvSpPr/>
          <p:nvPr/>
        </p:nvSpPr>
        <p:spPr>
          <a:xfrm>
            <a:off x="9689833" y="8445500"/>
            <a:ext cx="123717" cy="12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xmlns="" id="{79C116CC-EC3D-405A-A708-855595704F1A}"/>
              </a:ext>
            </a:extLst>
          </p:cNvPr>
          <p:cNvSpPr/>
          <p:nvPr/>
        </p:nvSpPr>
        <p:spPr>
          <a:xfrm>
            <a:off x="9689833" y="9464783"/>
            <a:ext cx="123717" cy="12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xmlns="" id="{8647E2C5-D606-4AF8-9219-E7E896D30F01}"/>
              </a:ext>
            </a:extLst>
          </p:cNvPr>
          <p:cNvSpPr/>
          <p:nvPr/>
        </p:nvSpPr>
        <p:spPr>
          <a:xfrm>
            <a:off x="9689833" y="10150583"/>
            <a:ext cx="123717" cy="12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xmlns="" id="{681FF1A4-8044-4219-B00C-00C0D6CC206F}"/>
              </a:ext>
            </a:extLst>
          </p:cNvPr>
          <p:cNvSpPr/>
          <p:nvPr/>
        </p:nvSpPr>
        <p:spPr>
          <a:xfrm>
            <a:off x="9689833" y="11217383"/>
            <a:ext cx="123717" cy="12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4053673C-1038-468A-870D-EAC9CD836A56}"/>
              </a:ext>
            </a:extLst>
          </p:cNvPr>
          <p:cNvSpPr/>
          <p:nvPr/>
        </p:nvSpPr>
        <p:spPr>
          <a:xfrm>
            <a:off x="9689832" y="8778983"/>
            <a:ext cx="123717" cy="12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6090" y="2886481"/>
            <a:ext cx="16603780" cy="4465437"/>
          </a:xfrm>
          <a:prstGeom prst="rect">
            <a:avLst/>
          </a:prstGeom>
        </p:spPr>
        <p:txBody>
          <a:bodyPr vert="horz" wrap="square" lIns="0" tIns="20431" rIns="0" bIns="0" rtlCol="0">
            <a:spAutoFit/>
          </a:bodyPr>
          <a:lstStyle/>
          <a:p>
            <a:pPr marL="20430">
              <a:spcBef>
                <a:spcPts val="161"/>
              </a:spcBef>
            </a:pPr>
            <a:r>
              <a:rPr sz="2400" b="1" spc="88" dirty="0">
                <a:solidFill>
                  <a:srgbClr val="3D1608"/>
                </a:solidFill>
                <a:latin typeface="Century Gothic"/>
                <a:cs typeface="Century Gothic"/>
              </a:rPr>
              <a:t>Склады </a:t>
            </a:r>
            <a:r>
              <a:rPr sz="2400" b="1" spc="-56" dirty="0">
                <a:solidFill>
                  <a:srgbClr val="3D1608"/>
                </a:solidFill>
                <a:latin typeface="Century Gothic"/>
                <a:cs typeface="Century Gothic"/>
              </a:rPr>
              <a:t>оснащены </a:t>
            </a:r>
            <a:r>
              <a:rPr sz="2400" b="1" spc="72" dirty="0">
                <a:solidFill>
                  <a:srgbClr val="3D1608"/>
                </a:solidFill>
                <a:latin typeface="Century Gothic"/>
                <a:cs typeface="Century Gothic"/>
              </a:rPr>
              <a:t>высокотехнологичным </a:t>
            </a:r>
            <a:r>
              <a:rPr sz="2400" b="1" spc="-16" dirty="0">
                <a:solidFill>
                  <a:srgbClr val="3D1608"/>
                </a:solidFill>
                <a:latin typeface="Century Gothic"/>
                <a:cs typeface="Century Gothic"/>
              </a:rPr>
              <a:t>оборудованием </a:t>
            </a:r>
            <a:r>
              <a:rPr sz="2400" b="1" spc="145" dirty="0">
                <a:solidFill>
                  <a:srgbClr val="3D1608"/>
                </a:solidFill>
                <a:latin typeface="Century Gothic"/>
                <a:cs typeface="Century Gothic"/>
              </a:rPr>
              <a:t>и</a:t>
            </a:r>
            <a:r>
              <a:rPr sz="2400" b="1" spc="-579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b="1" spc="64" dirty="0">
                <a:solidFill>
                  <a:srgbClr val="3D1608"/>
                </a:solidFill>
                <a:latin typeface="Century Gothic"/>
                <a:cs typeface="Century Gothic"/>
              </a:rPr>
              <a:t>техникой.</a:t>
            </a:r>
            <a:endParaRPr sz="2400" dirty="0">
              <a:latin typeface="Century Gothic"/>
              <a:cs typeface="Century Gothic"/>
            </a:endParaRPr>
          </a:p>
          <a:p>
            <a:pPr>
              <a:spcBef>
                <a:spcPts val="72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0430" marR="8172" algn="just"/>
            <a:r>
              <a:rPr lang="ru-RU" sz="2400" spc="426" dirty="0">
                <a:solidFill>
                  <a:srgbClr val="3D1608"/>
                </a:solidFill>
                <a:latin typeface="Century Gothic"/>
                <a:cs typeface="Century Gothic"/>
              </a:rPr>
              <a:t>   </a:t>
            </a:r>
            <a:r>
              <a:rPr sz="2400" spc="426" dirty="0">
                <a:solidFill>
                  <a:srgbClr val="3D1608"/>
                </a:solidFill>
                <a:latin typeface="Century Gothic"/>
                <a:cs typeface="Century Gothic"/>
              </a:rPr>
              <a:t>В</a:t>
            </a:r>
            <a:r>
              <a:rPr lang="ru-RU" sz="2400" spc="426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32" dirty="0">
                <a:solidFill>
                  <a:srgbClr val="3D1608"/>
                </a:solidFill>
                <a:latin typeface="Century Gothic"/>
                <a:cs typeface="Century Gothic"/>
              </a:rPr>
              <a:t>2017 </a:t>
            </a:r>
            <a:r>
              <a:rPr sz="2400" spc="80" dirty="0" err="1">
                <a:solidFill>
                  <a:srgbClr val="3D1608"/>
                </a:solidFill>
                <a:latin typeface="Century Gothic"/>
                <a:cs typeface="Century Gothic"/>
              </a:rPr>
              <a:t>году</a:t>
            </a:r>
            <a:r>
              <a:rPr sz="2400" spc="8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lang="ru-RU" sz="2400" spc="80" dirty="0">
                <a:solidFill>
                  <a:srgbClr val="3D1608"/>
                </a:solidFill>
                <a:latin typeface="Century Gothic"/>
                <a:cs typeface="Century Gothic"/>
              </a:rPr>
              <a:t>на наших складах в Москве </a:t>
            </a:r>
            <a:r>
              <a:rPr sz="2400" spc="64" dirty="0" err="1">
                <a:solidFill>
                  <a:srgbClr val="3D1608"/>
                </a:solidFill>
                <a:latin typeface="Century Gothic"/>
                <a:cs typeface="Century Gothic"/>
              </a:rPr>
              <a:t>был</a:t>
            </a:r>
            <a:r>
              <a:rPr sz="2400" spc="64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lang="ru-RU" sz="2400" spc="8" dirty="0">
                <a:solidFill>
                  <a:srgbClr val="3D1608"/>
                </a:solidFill>
                <a:latin typeface="Century Gothic"/>
                <a:cs typeface="Century Gothic"/>
              </a:rPr>
              <a:t>запущен</a:t>
            </a:r>
            <a:r>
              <a:rPr sz="2400" spc="-32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lang="ru-RU" sz="2400" spc="-32" dirty="0">
                <a:solidFill>
                  <a:srgbClr val="3D1608"/>
                </a:solidFill>
                <a:latin typeface="Century Gothic"/>
                <a:cs typeface="Century Gothic"/>
              </a:rPr>
              <a:t>первый </a:t>
            </a:r>
            <a:r>
              <a:rPr sz="2400" spc="-56" dirty="0" err="1">
                <a:solidFill>
                  <a:srgbClr val="3D1608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автоматический</a:t>
            </a:r>
            <a:r>
              <a:rPr sz="2400" spc="-56" dirty="0">
                <a:solidFill>
                  <a:srgbClr val="3D1608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spc="-80" dirty="0" err="1">
                <a:solidFill>
                  <a:srgbClr val="3D1608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сортировщик</a:t>
            </a:r>
            <a:r>
              <a:rPr sz="2400" spc="-80" dirty="0">
                <a:solidFill>
                  <a:srgbClr val="3D1608"/>
                </a:solidFill>
                <a:latin typeface="Century Gothic"/>
                <a:cs typeface="Century Gothic"/>
              </a:rPr>
              <a:t>.</a:t>
            </a:r>
            <a:r>
              <a:rPr lang="ru-RU" sz="2400" spc="-80" dirty="0">
                <a:solidFill>
                  <a:srgbClr val="3D1608"/>
                </a:solidFill>
                <a:latin typeface="Century Gothic"/>
                <a:cs typeface="Century Gothic"/>
              </a:rPr>
              <a:t> Данная автоматизированная система</a:t>
            </a:r>
            <a:r>
              <a:rPr sz="2400" spc="-32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-113" dirty="0">
                <a:solidFill>
                  <a:srgbClr val="3D1608"/>
                </a:solidFill>
                <a:latin typeface="Century Gothic"/>
                <a:cs typeface="Century Gothic"/>
              </a:rPr>
              <a:t>обработки </a:t>
            </a:r>
            <a:r>
              <a:rPr sz="2400" spc="97" dirty="0" err="1">
                <a:solidFill>
                  <a:srgbClr val="3D1608"/>
                </a:solidFill>
                <a:latin typeface="Century Gothic"/>
                <a:cs typeface="Century Gothic"/>
              </a:rPr>
              <a:t>грузов</a:t>
            </a:r>
            <a:r>
              <a:rPr sz="2400" spc="97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80" dirty="0" err="1">
                <a:solidFill>
                  <a:srgbClr val="3D1608"/>
                </a:solidFill>
                <a:latin typeface="Century Gothic"/>
                <a:cs typeface="Century Gothic"/>
              </a:rPr>
              <a:t>позвол</a:t>
            </a:r>
            <a:r>
              <a:rPr lang="ru-RU" sz="2400" spc="80" dirty="0">
                <a:solidFill>
                  <a:srgbClr val="3D1608"/>
                </a:solidFill>
                <a:latin typeface="Century Gothic"/>
                <a:cs typeface="Century Gothic"/>
              </a:rPr>
              <a:t>ила</a:t>
            </a:r>
            <a:r>
              <a:rPr sz="2400" spc="-129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-177" dirty="0" err="1">
                <a:solidFill>
                  <a:srgbClr val="3D1608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успешно</a:t>
            </a:r>
            <a:r>
              <a:rPr sz="2400" spc="-177" dirty="0">
                <a:solidFill>
                  <a:srgbClr val="3D1608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spc="8" dirty="0" err="1">
                <a:solidFill>
                  <a:srgbClr val="3D1608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справ</a:t>
            </a:r>
            <a:r>
              <a:rPr lang="ru-RU" sz="2400" spc="8" dirty="0">
                <a:solidFill>
                  <a:srgbClr val="3D1608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ля</a:t>
            </a:r>
            <a:r>
              <a:rPr sz="2400" spc="8" dirty="0" err="1">
                <a:solidFill>
                  <a:srgbClr val="3D1608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ться</a:t>
            </a:r>
            <a:r>
              <a:rPr sz="2400" spc="8" dirty="0">
                <a:solidFill>
                  <a:srgbClr val="3D1608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spc="-322" dirty="0">
                <a:solidFill>
                  <a:srgbClr val="3D1608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с </a:t>
            </a:r>
            <a:r>
              <a:rPr sz="2400" spc="-249" dirty="0">
                <a:solidFill>
                  <a:srgbClr val="3D1608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объемами</a:t>
            </a:r>
            <a:r>
              <a:rPr sz="2400" spc="-249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-24" dirty="0">
                <a:solidFill>
                  <a:srgbClr val="3D1608"/>
                </a:solidFill>
                <a:latin typeface="Century Gothic"/>
                <a:cs typeface="Century Gothic"/>
              </a:rPr>
              <a:t>отправлений </a:t>
            </a:r>
            <a:r>
              <a:rPr sz="2400" spc="338" dirty="0">
                <a:solidFill>
                  <a:srgbClr val="3D1608"/>
                </a:solidFill>
                <a:latin typeface="Century Gothic"/>
                <a:cs typeface="Century Gothic"/>
              </a:rPr>
              <a:t>в </a:t>
            </a:r>
            <a:r>
              <a:rPr sz="2400" spc="129" dirty="0">
                <a:solidFill>
                  <a:srgbClr val="3D1608"/>
                </a:solidFill>
                <a:latin typeface="Century Gothic"/>
                <a:cs typeface="Century Gothic"/>
              </a:rPr>
              <a:t>«высокий» </a:t>
            </a:r>
            <a:r>
              <a:rPr sz="2400" spc="-80" dirty="0">
                <a:solidFill>
                  <a:srgbClr val="3D1608"/>
                </a:solidFill>
                <a:latin typeface="Century Gothic"/>
                <a:cs typeface="Century Gothic"/>
              </a:rPr>
              <a:t>сезон </a:t>
            </a:r>
            <a:r>
              <a:rPr sz="2400" spc="-8" dirty="0">
                <a:solidFill>
                  <a:srgbClr val="3D1608"/>
                </a:solidFill>
                <a:latin typeface="Century Gothic"/>
                <a:cs typeface="Century Gothic"/>
              </a:rPr>
              <a:t>и </a:t>
            </a:r>
            <a:r>
              <a:rPr sz="2400" spc="-97" dirty="0" err="1">
                <a:solidFill>
                  <a:srgbClr val="3D1608"/>
                </a:solidFill>
                <a:latin typeface="Century Gothic"/>
                <a:cs typeface="Century Gothic"/>
              </a:rPr>
              <a:t>об</a:t>
            </a:r>
            <a:r>
              <a:rPr sz="2400" spc="-72" dirty="0" err="1">
                <a:solidFill>
                  <a:srgbClr val="3D1608"/>
                </a:solidFill>
                <a:latin typeface="Century Gothic"/>
                <a:cs typeface="Century Gothic"/>
              </a:rPr>
              <a:t>раб</a:t>
            </a:r>
            <a:r>
              <a:rPr lang="ru-RU" sz="2400" spc="-72" dirty="0" err="1">
                <a:solidFill>
                  <a:srgbClr val="3D1608"/>
                </a:solidFill>
                <a:latin typeface="Century Gothic"/>
                <a:cs typeface="Century Gothic"/>
              </a:rPr>
              <a:t>атыва</a:t>
            </a:r>
            <a:r>
              <a:rPr sz="2400" spc="-72" dirty="0" err="1">
                <a:solidFill>
                  <a:srgbClr val="3D1608"/>
                </a:solidFill>
                <a:latin typeface="Century Gothic"/>
                <a:cs typeface="Century Gothic"/>
              </a:rPr>
              <a:t>ть</a:t>
            </a:r>
            <a:r>
              <a:rPr sz="2400" spc="-72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-193" dirty="0" err="1">
                <a:solidFill>
                  <a:srgbClr val="3D1608"/>
                </a:solidFill>
                <a:latin typeface="Century Gothic"/>
                <a:cs typeface="Century Gothic"/>
              </a:rPr>
              <a:t>на</a:t>
            </a:r>
            <a:r>
              <a:rPr lang="ru-RU" sz="2400" spc="-193" dirty="0">
                <a:solidFill>
                  <a:srgbClr val="3D1608"/>
                </a:solidFill>
                <a:latin typeface="Century Gothic"/>
                <a:cs typeface="Century Gothic"/>
              </a:rPr>
              <a:t> 30</a:t>
            </a:r>
            <a:r>
              <a:rPr sz="2400" spc="209" dirty="0">
                <a:solidFill>
                  <a:srgbClr val="3D1608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% </a:t>
            </a:r>
            <a:r>
              <a:rPr sz="2400" spc="-121" dirty="0" err="1">
                <a:solidFill>
                  <a:srgbClr val="3D1608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больше</a:t>
            </a:r>
            <a:r>
              <a:rPr lang="ru-RU" sz="2400" spc="-121" dirty="0">
                <a:solidFill>
                  <a:srgbClr val="3D1608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400" spc="-24" dirty="0" err="1">
                <a:solidFill>
                  <a:srgbClr val="3D1608"/>
                </a:solidFill>
                <a:latin typeface="Century Gothic"/>
                <a:cs typeface="Century Gothic"/>
              </a:rPr>
              <a:t>отправлений</a:t>
            </a:r>
            <a:r>
              <a:rPr lang="ru-RU" sz="2400" spc="-24" dirty="0">
                <a:solidFill>
                  <a:srgbClr val="3D1608"/>
                </a:solidFill>
                <a:latin typeface="Century Gothic"/>
                <a:cs typeface="Century Gothic"/>
              </a:rPr>
              <a:t>.</a:t>
            </a:r>
          </a:p>
          <a:p>
            <a:pPr marL="20430" marR="8172" algn="just"/>
            <a:endParaRPr lang="ru-RU" sz="2400" dirty="0">
              <a:latin typeface="Century Gothic"/>
              <a:cs typeface="Century Gothic"/>
            </a:endParaRPr>
          </a:p>
          <a:p>
            <a:pPr marL="20430" marR="8172" algn="just"/>
            <a:r>
              <a:rPr lang="ru-RU" sz="2400" dirty="0">
                <a:latin typeface="Century Gothic"/>
                <a:cs typeface="Century Gothic"/>
              </a:rPr>
              <a:t>    В 2020 году наша компания открыла склад класса «А» в Московской области, Люберецком районе, </a:t>
            </a:r>
          </a:p>
          <a:p>
            <a:pPr marL="20430" marR="8172" algn="just"/>
            <a:r>
              <a:rPr lang="ru-RU" sz="2400" dirty="0" err="1">
                <a:latin typeface="Century Gothic"/>
                <a:cs typeface="Century Gothic"/>
              </a:rPr>
              <a:t>пгт</a:t>
            </a:r>
            <a:r>
              <a:rPr lang="ru-RU" sz="2400" dirty="0">
                <a:latin typeface="Century Gothic"/>
                <a:cs typeface="Century Gothic"/>
              </a:rPr>
              <a:t> Томилино, на территории «Логистического центра». Его площадь составила 30 000 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2400" dirty="0">
                <a:latin typeface="Century Gothic"/>
                <a:cs typeface="Times New Roman" panose="02020603050405020304" pitchFamily="18" charset="0"/>
              </a:rPr>
              <a:t>. В</a:t>
            </a:r>
            <a:r>
              <a:rPr lang="ru-RU" sz="2400" dirty="0">
                <a:latin typeface="Century Gothic"/>
                <a:cs typeface="Century Gothic"/>
              </a:rPr>
              <a:t> рамках данного масштабного проекта был установлен сортировщик, позволяющий обрабатывать объёмы в два раза больше. </a:t>
            </a:r>
          </a:p>
          <a:p>
            <a:pPr marL="20430" marR="8172" algn="just"/>
            <a:r>
              <a:rPr lang="ru-RU" sz="2400" dirty="0">
                <a:latin typeface="Century Gothic"/>
                <a:cs typeface="Century Gothic"/>
              </a:rPr>
              <a:t>   Складское оборудование данного объекта также включает высокопроизводительную погрузочную технику: </a:t>
            </a:r>
            <a:r>
              <a:rPr lang="ru-RU" sz="2400" dirty="0" err="1">
                <a:latin typeface="Century Gothic"/>
                <a:cs typeface="Century Gothic"/>
              </a:rPr>
              <a:t>ричтраки</a:t>
            </a:r>
            <a:r>
              <a:rPr lang="ru-RU" sz="2400" dirty="0">
                <a:latin typeface="Century Gothic"/>
                <a:cs typeface="Century Gothic"/>
              </a:rPr>
              <a:t>, штабелеры, электрические тягачи, самоходные и гидравлические тележки.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26770" y="664173"/>
            <a:ext cx="5929047" cy="1359459"/>
          </a:xfrm>
          <a:prstGeom prst="rect">
            <a:avLst/>
          </a:prstGeom>
        </p:spPr>
        <p:txBody>
          <a:bodyPr vert="horz" wrap="square" lIns="0" tIns="20431" rIns="0" bIns="0" rtlCol="0">
            <a:spAutoFit/>
          </a:bodyPr>
          <a:lstStyle/>
          <a:p>
            <a:pPr marL="20430" marR="8172">
              <a:spcBef>
                <a:spcPts val="161"/>
              </a:spcBef>
            </a:pPr>
            <a:r>
              <a:rPr sz="2900" spc="-193" dirty="0">
                <a:solidFill>
                  <a:srgbClr val="3D1608"/>
                </a:solidFill>
                <a:latin typeface="Century Gothic"/>
                <a:cs typeface="Century Gothic"/>
              </a:rPr>
              <a:t>Помогаем </a:t>
            </a:r>
            <a:r>
              <a:rPr sz="2900" spc="-64" dirty="0">
                <a:solidFill>
                  <a:srgbClr val="3D1608"/>
                </a:solidFill>
                <a:latin typeface="Century Gothic"/>
                <a:cs typeface="Century Gothic"/>
              </a:rPr>
              <a:t>расширять </a:t>
            </a:r>
            <a:r>
              <a:rPr sz="2900" dirty="0">
                <a:solidFill>
                  <a:srgbClr val="3D1608"/>
                </a:solidFill>
                <a:latin typeface="Century Gothic"/>
                <a:cs typeface="Century Gothic"/>
              </a:rPr>
              <a:t>границы  </a:t>
            </a:r>
            <a:r>
              <a:rPr sz="2900" spc="-8" dirty="0">
                <a:solidFill>
                  <a:srgbClr val="3D1608"/>
                </a:solidFill>
                <a:latin typeface="Century Gothic"/>
                <a:cs typeface="Century Gothic"/>
              </a:rPr>
              <a:t>и </a:t>
            </a:r>
            <a:r>
              <a:rPr sz="2900" spc="56" dirty="0">
                <a:solidFill>
                  <a:srgbClr val="3D1608"/>
                </a:solidFill>
                <a:latin typeface="Century Gothic"/>
                <a:cs typeface="Century Gothic"/>
              </a:rPr>
              <a:t>достигать </a:t>
            </a:r>
            <a:r>
              <a:rPr sz="2900" spc="16" dirty="0">
                <a:solidFill>
                  <a:srgbClr val="3D1608"/>
                </a:solidFill>
                <a:latin typeface="Century Gothic"/>
                <a:cs typeface="Century Gothic"/>
              </a:rPr>
              <a:t>поставленных  </a:t>
            </a:r>
            <a:r>
              <a:rPr sz="2900" spc="-72" dirty="0">
                <a:solidFill>
                  <a:srgbClr val="3D1608"/>
                </a:solidFill>
                <a:latin typeface="Century Gothic"/>
                <a:cs typeface="Century Gothic"/>
              </a:rPr>
              <a:t>целей.</a:t>
            </a:r>
            <a:endParaRPr sz="29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4251443" y="18528351"/>
            <a:ext cx="204309" cy="161667"/>
          </a:xfrm>
          <a:prstGeom prst="rect">
            <a:avLst/>
          </a:prstGeom>
        </p:spPr>
        <p:txBody>
          <a:bodyPr vert="horz" wrap="square" lIns="0" tIns="15323" rIns="0" bIns="0" rtlCol="0">
            <a:spAutoFit/>
          </a:bodyPr>
          <a:lstStyle/>
          <a:p>
            <a:pPr marL="40861">
              <a:spcBef>
                <a:spcPts val="121"/>
              </a:spcBef>
            </a:pPr>
            <a:fld id="{81D60167-4931-47E6-BA6A-407CBD079E47}" type="slidenum">
              <a:rPr spc="16" dirty="0"/>
              <a:pPr marL="40861">
                <a:spcBef>
                  <a:spcPts val="121"/>
                </a:spcBef>
              </a:pPr>
              <a:t>5</a:t>
            </a:fld>
            <a:endParaRPr spc="16" dirty="0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5B151BA8-782F-4C49-8E7C-AA0D75E42C31}"/>
              </a:ext>
            </a:extLst>
          </p:cNvPr>
          <p:cNvSpPr txBox="1">
            <a:spLocks/>
          </p:cNvSpPr>
          <p:nvPr/>
        </p:nvSpPr>
        <p:spPr>
          <a:xfrm>
            <a:off x="1446295" y="664173"/>
            <a:ext cx="7677150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5450" b="1" i="0">
                <a:solidFill>
                  <a:srgbClr val="F479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4550" kern="0" spc="195" dirty="0"/>
              <a:t>СКЛАДСКАЯ</a:t>
            </a:r>
            <a:r>
              <a:rPr lang="ru-RU" sz="4550" kern="0" spc="-30" dirty="0"/>
              <a:t> </a:t>
            </a:r>
            <a:r>
              <a:rPr lang="ru-RU" sz="4550" b="0" kern="0" spc="120" dirty="0">
                <a:latin typeface="Century Gothic"/>
                <a:cs typeface="Century Gothic"/>
              </a:rPr>
              <a:t>ЛОГИСТИКА</a:t>
            </a:r>
            <a:endParaRPr lang="ru-RU" sz="4550" kern="0" dirty="0">
              <a:latin typeface="Century Gothic"/>
              <a:cs typeface="Century Gothic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xmlns="" id="{8831B97C-6B85-492F-9F37-A6810CF09A29}"/>
              </a:ext>
            </a:extLst>
          </p:cNvPr>
          <p:cNvSpPr/>
          <p:nvPr/>
        </p:nvSpPr>
        <p:spPr>
          <a:xfrm>
            <a:off x="1466088" y="1594176"/>
            <a:ext cx="1797685" cy="0"/>
          </a:xfrm>
          <a:custGeom>
            <a:avLst/>
            <a:gdLst/>
            <a:ahLst/>
            <a:cxnLst/>
            <a:rect l="l" t="t" r="r" b="b"/>
            <a:pathLst>
              <a:path w="1797685">
                <a:moveTo>
                  <a:pt x="0" y="0"/>
                </a:moveTo>
                <a:lnTo>
                  <a:pt x="1797533" y="0"/>
                </a:lnTo>
              </a:path>
            </a:pathLst>
          </a:custGeom>
          <a:ln w="6829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B748B83E-4D2B-4C32-8A37-9E932BDEA25E}"/>
              </a:ext>
            </a:extLst>
          </p:cNvPr>
          <p:cNvSpPr/>
          <p:nvPr/>
        </p:nvSpPr>
        <p:spPr>
          <a:xfrm>
            <a:off x="977116" y="7533506"/>
            <a:ext cx="17200527" cy="4633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96"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xmlns="" id="{827DD423-24E2-48A1-BF63-40E1790F3268}"/>
              </a:ext>
            </a:extLst>
          </p:cNvPr>
          <p:cNvSpPr/>
          <p:nvPr/>
        </p:nvSpPr>
        <p:spPr>
          <a:xfrm>
            <a:off x="1546333" y="3749783"/>
            <a:ext cx="123717" cy="12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xmlns="" id="{A0DB10AA-C3A5-4FF8-9BCC-94CAD6D1A0CD}"/>
              </a:ext>
            </a:extLst>
          </p:cNvPr>
          <p:cNvSpPr/>
          <p:nvPr/>
        </p:nvSpPr>
        <p:spPr>
          <a:xfrm>
            <a:off x="1546332" y="5245100"/>
            <a:ext cx="123717" cy="12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34251443" y="18528351"/>
            <a:ext cx="204309" cy="161667"/>
          </a:xfrm>
          <a:prstGeom prst="rect">
            <a:avLst/>
          </a:prstGeom>
        </p:spPr>
        <p:txBody>
          <a:bodyPr vert="horz" wrap="square" lIns="0" tIns="15323" rIns="0" bIns="0" rtlCol="0">
            <a:spAutoFit/>
          </a:bodyPr>
          <a:lstStyle/>
          <a:p>
            <a:pPr marL="40861">
              <a:spcBef>
                <a:spcPts val="121"/>
              </a:spcBef>
            </a:pPr>
            <a:fld id="{81D60167-4931-47E6-BA6A-407CBD079E47}" type="slidenum">
              <a:rPr spc="16" dirty="0"/>
              <a:pPr marL="40861">
                <a:spcBef>
                  <a:spcPts val="121"/>
                </a:spcBef>
              </a:pPr>
              <a:t>6</a:t>
            </a:fld>
            <a:endParaRPr spc="16" dirty="0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xmlns="" id="{5B151BA8-782F-4C49-8E7C-AA0D75E42C31}"/>
              </a:ext>
            </a:extLst>
          </p:cNvPr>
          <p:cNvSpPr txBox="1">
            <a:spLocks/>
          </p:cNvSpPr>
          <p:nvPr/>
        </p:nvSpPr>
        <p:spPr>
          <a:xfrm>
            <a:off x="1446295" y="664173"/>
            <a:ext cx="7677150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5450" b="1" i="0">
                <a:solidFill>
                  <a:srgbClr val="F479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4550" kern="0" spc="195" dirty="0"/>
              <a:t>СКЛАДСКАЯ</a:t>
            </a:r>
            <a:r>
              <a:rPr lang="ru-RU" sz="4550" kern="0" spc="-30" dirty="0"/>
              <a:t> </a:t>
            </a:r>
            <a:r>
              <a:rPr lang="ru-RU" sz="4550" b="0" kern="0" spc="120" dirty="0">
                <a:latin typeface="Century Gothic"/>
                <a:cs typeface="Century Gothic"/>
              </a:rPr>
              <a:t>ЛОГИСТИКА</a:t>
            </a:r>
            <a:endParaRPr lang="ru-RU" sz="4550" kern="0" dirty="0">
              <a:latin typeface="Century Gothic"/>
              <a:cs typeface="Century Gothic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xmlns="" id="{8831B97C-6B85-492F-9F37-A6810CF09A29}"/>
              </a:ext>
            </a:extLst>
          </p:cNvPr>
          <p:cNvSpPr/>
          <p:nvPr/>
        </p:nvSpPr>
        <p:spPr>
          <a:xfrm>
            <a:off x="1466088" y="1594176"/>
            <a:ext cx="1797685" cy="0"/>
          </a:xfrm>
          <a:custGeom>
            <a:avLst/>
            <a:gdLst/>
            <a:ahLst/>
            <a:cxnLst/>
            <a:rect l="l" t="t" r="r" b="b"/>
            <a:pathLst>
              <a:path w="1797685">
                <a:moveTo>
                  <a:pt x="0" y="0"/>
                </a:moveTo>
                <a:lnTo>
                  <a:pt x="1797533" y="0"/>
                </a:lnTo>
              </a:path>
            </a:pathLst>
          </a:custGeom>
          <a:ln w="6829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2CDE223-91EE-469E-9490-5F186141F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4572000"/>
            <a:ext cx="9594850" cy="7196138"/>
          </a:xfrm>
          <a:prstGeom prst="rect">
            <a:avLst/>
          </a:prstGeom>
        </p:spPr>
      </p:pic>
      <p:sp>
        <p:nvSpPr>
          <p:cNvPr id="11" name="object 15">
            <a:extLst>
              <a:ext uri="{FF2B5EF4-FFF2-40B4-BE49-F238E27FC236}">
                <a16:creationId xmlns:a16="http://schemas.microsoft.com/office/drawing/2014/main" xmlns="" id="{ABB94386-A137-4775-BBB6-9690F207D627}"/>
              </a:ext>
            </a:extLst>
          </p:cNvPr>
          <p:cNvSpPr txBox="1"/>
          <p:nvPr/>
        </p:nvSpPr>
        <p:spPr>
          <a:xfrm>
            <a:off x="11348697" y="2654300"/>
            <a:ext cx="8609353" cy="93038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11809">
              <a:lnSpc>
                <a:spcPct val="100000"/>
              </a:lnSpc>
              <a:spcBef>
                <a:spcPts val="90"/>
              </a:spcBef>
            </a:pPr>
            <a:r>
              <a:rPr lang="ru-RU" sz="2200" spc="-35" dirty="0">
                <a:solidFill>
                  <a:srgbClr val="3D1608"/>
                </a:solidFill>
                <a:latin typeface="Century Gothic"/>
                <a:cs typeface="Century Gothic"/>
              </a:rPr>
              <a:t>Общая площадь </a:t>
            </a:r>
            <a:r>
              <a:rPr lang="ru-RU" sz="2200" spc="-35" dirty="0" err="1">
                <a:solidFill>
                  <a:srgbClr val="3D1608"/>
                </a:solidFill>
                <a:latin typeface="Century Gothic"/>
                <a:cs typeface="Century Gothic"/>
              </a:rPr>
              <a:t>Томилинского</a:t>
            </a:r>
            <a:r>
              <a:rPr lang="ru-RU" sz="2200" spc="-3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lang="ru-RU" sz="2200" spc="-15" dirty="0">
                <a:solidFill>
                  <a:srgbClr val="3D1608"/>
                </a:solidFill>
                <a:latin typeface="Century Gothic"/>
                <a:cs typeface="Century Gothic"/>
              </a:rPr>
              <a:t>склада класса «А» компании </a:t>
            </a:r>
            <a:r>
              <a:rPr lang="ru-RU" sz="2400" b="1" spc="-100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"</a:t>
            </a:r>
            <a:r>
              <a:rPr lang="ru-RU" sz="2200" spc="-15" dirty="0">
                <a:solidFill>
                  <a:srgbClr val="3D1608"/>
                </a:solidFill>
                <a:latin typeface="Century Gothic"/>
                <a:cs typeface="Century Gothic"/>
              </a:rPr>
              <a:t>Курьер Сервис Экспресс</a:t>
            </a:r>
            <a:r>
              <a:rPr lang="ru-RU" sz="2400" spc="-100" dirty="0">
                <a:solidFill>
                  <a:srgbClr val="2F1F10"/>
                </a:solidFill>
                <a:uFill>
                  <a:solidFill>
                    <a:srgbClr val="F47920"/>
                  </a:solidFill>
                </a:uFill>
                <a:latin typeface="Century Gothic"/>
                <a:cs typeface="Century Gothic"/>
              </a:rPr>
              <a:t>"</a:t>
            </a:r>
            <a:r>
              <a:rPr lang="ru-RU" sz="2200" spc="-15" dirty="0">
                <a:solidFill>
                  <a:srgbClr val="3D1608"/>
                </a:solidFill>
                <a:latin typeface="Century Gothic"/>
                <a:cs typeface="Century Gothic"/>
              </a:rPr>
              <a:t>  в Томилино составляет</a:t>
            </a:r>
            <a:r>
              <a:rPr sz="2200" spc="-11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lang="ru-RU" sz="2200" spc="125" dirty="0">
                <a:solidFill>
                  <a:srgbClr val="3D1608"/>
                </a:solidFill>
                <a:latin typeface="Century Gothic"/>
                <a:cs typeface="Century Gothic"/>
              </a:rPr>
              <a:t>30 </a:t>
            </a:r>
            <a:r>
              <a:rPr sz="2200" spc="125" dirty="0">
                <a:solidFill>
                  <a:srgbClr val="3D1608"/>
                </a:solidFill>
                <a:latin typeface="Century Gothic"/>
                <a:cs typeface="Century Gothic"/>
              </a:rPr>
              <a:t>000</a:t>
            </a:r>
            <a:r>
              <a:rPr sz="2200" spc="1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200" spc="-415" dirty="0">
                <a:solidFill>
                  <a:srgbClr val="3D1608"/>
                </a:solidFill>
                <a:latin typeface="Century Gothic"/>
                <a:cs typeface="Century Gothic"/>
              </a:rPr>
              <a:t>м</a:t>
            </a:r>
            <a:r>
              <a:rPr lang="ru-RU" sz="2200" spc="-415" dirty="0">
                <a:solidFill>
                  <a:srgbClr val="3D1608"/>
                </a:solidFill>
                <a:latin typeface="Century Gothic"/>
                <a:cs typeface="Century Gothic"/>
              </a:rPr>
              <a:t>  </a:t>
            </a:r>
            <a:r>
              <a:rPr lang="ru-RU" sz="2800" spc="-415" dirty="0">
                <a:solidFill>
                  <a:srgbClr val="3D1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2800" spc="30" dirty="0">
                <a:solidFill>
                  <a:srgbClr val="3D1608"/>
                </a:solidFill>
                <a:latin typeface="Century Gothic"/>
                <a:cs typeface="Century Gothic"/>
              </a:rPr>
              <a:t>;</a:t>
            </a:r>
            <a:endParaRPr lang="ru-RU" sz="2800" dirty="0">
              <a:latin typeface="Century Gothic"/>
              <a:cs typeface="Century Gothic"/>
            </a:endParaRPr>
          </a:p>
          <a:p>
            <a:pPr marL="12700" marR="3179445">
              <a:lnSpc>
                <a:spcPts val="5260"/>
              </a:lnSpc>
              <a:spcBef>
                <a:spcPts val="605"/>
              </a:spcBef>
            </a:pPr>
            <a:r>
              <a:rPr lang="ru-RU" sz="2200" spc="-60" dirty="0">
                <a:solidFill>
                  <a:srgbClr val="3D1608"/>
                </a:solidFill>
                <a:latin typeface="Century Gothic"/>
                <a:cs typeface="Century Gothic"/>
              </a:rPr>
              <a:t>Объект функционирует</a:t>
            </a:r>
            <a:r>
              <a:rPr lang="ru-RU" sz="2200" spc="-8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lang="ru-RU" sz="2200" spc="215" dirty="0">
                <a:solidFill>
                  <a:srgbClr val="3D1608"/>
                </a:solidFill>
                <a:latin typeface="Century Gothic"/>
                <a:cs typeface="Century Gothic"/>
              </a:rPr>
              <a:t>в </a:t>
            </a:r>
            <a:r>
              <a:rPr lang="ru-RU" sz="2200" spc="-150" dirty="0">
                <a:solidFill>
                  <a:srgbClr val="3D1608"/>
                </a:solidFill>
                <a:latin typeface="Century Gothic"/>
                <a:cs typeface="Century Gothic"/>
              </a:rPr>
              <a:t>режиме 2</a:t>
            </a:r>
            <a:r>
              <a:rPr lang="ru-RU" sz="2200" spc="30" dirty="0">
                <a:solidFill>
                  <a:srgbClr val="3D1608"/>
                </a:solidFill>
                <a:latin typeface="Century Gothic"/>
                <a:cs typeface="Century Gothic"/>
              </a:rPr>
              <a:t>4/7;</a:t>
            </a:r>
            <a:endParaRPr lang="ru-RU" sz="22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05"/>
              </a:spcBef>
            </a:pPr>
            <a:r>
              <a:rPr lang="ru-RU" sz="2200" spc="15" dirty="0">
                <a:solidFill>
                  <a:srgbClr val="3D1608"/>
                </a:solidFill>
                <a:latin typeface="Century Gothic"/>
                <a:cs typeface="Century Gothic"/>
              </a:rPr>
              <a:t>В помещениях поддерживается необходимый температурный режим, который регулируется в зависимости от требований к условиям хранения того или иного груза, и обеспечивается системой кондиционирования и вентиляции (от +15 до 25</a:t>
            </a:r>
            <a:r>
              <a:rPr lang="en-US" sz="2200" spc="15" dirty="0">
                <a:solidFill>
                  <a:srgbClr val="3D16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2200" spc="15" dirty="0">
                <a:solidFill>
                  <a:srgbClr val="3D1608"/>
                </a:solidFill>
                <a:latin typeface="Century Gothic"/>
                <a:cs typeface="Century Gothic"/>
              </a:rPr>
              <a:t>C)</a:t>
            </a:r>
            <a:r>
              <a:rPr lang="ru-RU" sz="2200" spc="15" dirty="0">
                <a:solidFill>
                  <a:srgbClr val="3D1608"/>
                </a:solidFill>
                <a:latin typeface="Century Gothic"/>
                <a:cs typeface="Century Gothic"/>
              </a:rPr>
              <a:t>;</a:t>
            </a:r>
          </a:p>
          <a:p>
            <a:pPr marL="12700" marR="46990">
              <a:lnSpc>
                <a:spcPct val="100000"/>
              </a:lnSpc>
            </a:pPr>
            <a:endParaRPr lang="ru-RU" sz="2200" spc="15" dirty="0">
              <a:solidFill>
                <a:srgbClr val="3D1608"/>
              </a:solidFill>
              <a:latin typeface="Century Gothic"/>
              <a:cs typeface="Century Gothic"/>
            </a:endParaRPr>
          </a:p>
          <a:p>
            <a:pPr marL="12700" marR="46990">
              <a:lnSpc>
                <a:spcPct val="100000"/>
              </a:lnSpc>
            </a:pPr>
            <a:r>
              <a:rPr lang="ru-RU" sz="2200" spc="-155" dirty="0">
                <a:solidFill>
                  <a:srgbClr val="3D1608"/>
                </a:solidFill>
                <a:latin typeface="Century Gothic"/>
                <a:cs typeface="Century Gothic"/>
              </a:rPr>
              <a:t>Система</a:t>
            </a:r>
            <a:r>
              <a:rPr sz="2200" spc="-15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200" spc="-45" dirty="0">
                <a:solidFill>
                  <a:srgbClr val="3D1608"/>
                </a:solidFill>
                <a:latin typeface="Century Gothic"/>
                <a:cs typeface="Century Gothic"/>
              </a:rPr>
              <a:t>охраны </a:t>
            </a:r>
            <a:r>
              <a:rPr sz="2200" spc="-45" dirty="0" err="1">
                <a:solidFill>
                  <a:srgbClr val="3D1608"/>
                </a:solidFill>
                <a:latin typeface="Century Gothic"/>
                <a:cs typeface="Century Gothic"/>
              </a:rPr>
              <a:t>наружного</a:t>
            </a:r>
            <a:r>
              <a:rPr sz="2200" spc="-4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3D1608"/>
                </a:solidFill>
                <a:latin typeface="Century Gothic"/>
                <a:cs typeface="Century Gothic"/>
              </a:rPr>
              <a:t>и</a:t>
            </a:r>
            <a:r>
              <a:rPr lang="ru-RU" sz="2200" spc="-10" dirty="0">
                <a:solidFill>
                  <a:srgbClr val="3D1608"/>
                </a:solidFill>
                <a:latin typeface="Century Gothic"/>
                <a:cs typeface="Century Gothic"/>
              </a:rPr>
              <a:t> внутреннего </a:t>
            </a:r>
            <a:r>
              <a:rPr sz="2200" spc="20" dirty="0" err="1">
                <a:solidFill>
                  <a:srgbClr val="3D1608"/>
                </a:solidFill>
                <a:latin typeface="Century Gothic"/>
                <a:cs typeface="Century Gothic"/>
              </a:rPr>
              <a:t>видеоконтроля</a:t>
            </a:r>
            <a:r>
              <a:rPr lang="ru-RU" sz="2200" spc="20" dirty="0">
                <a:solidFill>
                  <a:srgbClr val="3D1608"/>
                </a:solidFill>
                <a:latin typeface="Century Gothic"/>
                <a:cs typeface="Century Gothic"/>
              </a:rPr>
              <a:t> в зонах хранения, приёмки, комплектации и отгрузки</a:t>
            </a:r>
            <a:r>
              <a:rPr sz="2200" spc="20" dirty="0">
                <a:solidFill>
                  <a:srgbClr val="3D1608"/>
                </a:solidFill>
                <a:latin typeface="Century Gothic"/>
                <a:cs typeface="Century Gothic"/>
              </a:rPr>
              <a:t>,  </a:t>
            </a:r>
            <a:r>
              <a:rPr sz="2200" spc="-285" dirty="0">
                <a:solidFill>
                  <a:srgbClr val="3D1608"/>
                </a:solidFill>
                <a:latin typeface="Century Gothic"/>
                <a:cs typeface="Century Gothic"/>
              </a:rPr>
              <a:t>а</a:t>
            </a:r>
            <a:r>
              <a:rPr lang="ru-RU" sz="2200" spc="-28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200" spc="-28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1608"/>
                </a:solidFill>
                <a:latin typeface="Century Gothic"/>
                <a:cs typeface="Century Gothic"/>
              </a:rPr>
              <a:t>также </a:t>
            </a:r>
            <a:r>
              <a:rPr sz="2200" spc="-90" dirty="0">
                <a:solidFill>
                  <a:srgbClr val="3D1608"/>
                </a:solidFill>
                <a:latin typeface="Century Gothic"/>
                <a:cs typeface="Century Gothic"/>
              </a:rPr>
              <a:t>современная </a:t>
            </a:r>
            <a:r>
              <a:rPr sz="2200" spc="-30" dirty="0" err="1">
                <a:solidFill>
                  <a:srgbClr val="3D1608"/>
                </a:solidFill>
                <a:latin typeface="Century Gothic"/>
                <a:cs typeface="Century Gothic"/>
              </a:rPr>
              <a:t>противопожарная</a:t>
            </a:r>
            <a:r>
              <a:rPr sz="2200" spc="-3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200" spc="-155" dirty="0" err="1">
                <a:solidFill>
                  <a:srgbClr val="3D1608"/>
                </a:solidFill>
                <a:latin typeface="Century Gothic"/>
                <a:cs typeface="Century Gothic"/>
              </a:rPr>
              <a:t>система</a:t>
            </a:r>
            <a:r>
              <a:rPr lang="ru-RU" sz="2200" spc="-155" dirty="0">
                <a:solidFill>
                  <a:srgbClr val="3D1608"/>
                </a:solidFill>
                <a:latin typeface="Century Gothic"/>
                <a:cs typeface="Century Gothic"/>
              </a:rPr>
              <a:t>;</a:t>
            </a:r>
            <a:endParaRPr sz="22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 marR="648970">
              <a:lnSpc>
                <a:spcPct val="100000"/>
              </a:lnSpc>
              <a:spcBef>
                <a:spcPts val="5"/>
              </a:spcBef>
            </a:pPr>
            <a:r>
              <a:rPr sz="2200" spc="-120" dirty="0">
                <a:solidFill>
                  <a:srgbClr val="3D1608"/>
                </a:solidFill>
                <a:latin typeface="Century Gothic"/>
                <a:cs typeface="Century Gothic"/>
              </a:rPr>
              <a:t>Современное </a:t>
            </a:r>
            <a:r>
              <a:rPr sz="2200" spc="5" dirty="0">
                <a:solidFill>
                  <a:srgbClr val="3D1608"/>
                </a:solidFill>
                <a:latin typeface="Century Gothic"/>
                <a:cs typeface="Century Gothic"/>
              </a:rPr>
              <a:t>погрузочно-разгрузочное </a:t>
            </a:r>
            <a:r>
              <a:rPr sz="2200" spc="-80" dirty="0">
                <a:solidFill>
                  <a:srgbClr val="3D1608"/>
                </a:solidFill>
                <a:latin typeface="Century Gothic"/>
                <a:cs typeface="Century Gothic"/>
              </a:rPr>
              <a:t>оборудование  </a:t>
            </a:r>
            <a:r>
              <a:rPr sz="2200" spc="-10" dirty="0">
                <a:solidFill>
                  <a:srgbClr val="3D1608"/>
                </a:solidFill>
                <a:latin typeface="Century Gothic"/>
                <a:cs typeface="Century Gothic"/>
              </a:rPr>
              <a:t>и</a:t>
            </a:r>
            <a:r>
              <a:rPr sz="2200" spc="-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200" spc="-120" dirty="0" err="1">
                <a:solidFill>
                  <a:srgbClr val="3D1608"/>
                </a:solidFill>
                <a:latin typeface="Century Gothic"/>
                <a:cs typeface="Century Gothic"/>
              </a:rPr>
              <a:t>аппаратура</a:t>
            </a:r>
            <a:r>
              <a:rPr lang="ru-RU" sz="2200" spc="-120" dirty="0">
                <a:solidFill>
                  <a:srgbClr val="3D1608"/>
                </a:solidFill>
                <a:latin typeface="Century Gothic"/>
                <a:cs typeface="Century Gothic"/>
              </a:rPr>
              <a:t>;</a:t>
            </a:r>
            <a:endParaRPr sz="22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90" dirty="0">
                <a:solidFill>
                  <a:srgbClr val="3D1608"/>
                </a:solidFill>
                <a:latin typeface="Century Gothic"/>
                <a:cs typeface="Century Gothic"/>
              </a:rPr>
              <a:t>Современная </a:t>
            </a:r>
            <a:r>
              <a:rPr sz="2200" spc="-55" dirty="0">
                <a:solidFill>
                  <a:srgbClr val="3D1608"/>
                </a:solidFill>
                <a:latin typeface="Century Gothic"/>
                <a:cs typeface="Century Gothic"/>
              </a:rPr>
              <a:t>комплексная </a:t>
            </a:r>
            <a:r>
              <a:rPr sz="2200" spc="-155" dirty="0">
                <a:solidFill>
                  <a:srgbClr val="3D1608"/>
                </a:solidFill>
                <a:latin typeface="Century Gothic"/>
                <a:cs typeface="Century Gothic"/>
              </a:rPr>
              <a:t>система </a:t>
            </a:r>
            <a:r>
              <a:rPr sz="2200" dirty="0" err="1">
                <a:solidFill>
                  <a:srgbClr val="3D1608"/>
                </a:solidFill>
                <a:latin typeface="Century Gothic"/>
                <a:cs typeface="Century Gothic"/>
              </a:rPr>
              <a:t>управления</a:t>
            </a:r>
            <a:r>
              <a:rPr sz="2200" spc="-15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200" spc="-100" dirty="0" err="1">
                <a:solidFill>
                  <a:srgbClr val="3D1608"/>
                </a:solidFill>
                <a:latin typeface="Century Gothic"/>
                <a:cs typeface="Century Gothic"/>
              </a:rPr>
              <a:t>складом</a:t>
            </a:r>
            <a:r>
              <a:rPr lang="ru-RU" sz="2200" spc="-100" dirty="0">
                <a:solidFill>
                  <a:srgbClr val="3D1608"/>
                </a:solidFill>
                <a:latin typeface="Century Gothic"/>
                <a:cs typeface="Century Gothic"/>
              </a:rPr>
              <a:t>;</a:t>
            </a:r>
            <a:endParaRPr sz="22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200" spc="-5" dirty="0">
                <a:solidFill>
                  <a:srgbClr val="3D1608"/>
                </a:solidFill>
                <a:latin typeface="Century Gothic"/>
                <a:cs typeface="Century Gothic"/>
              </a:rPr>
              <a:t>Возможность </a:t>
            </a:r>
            <a:r>
              <a:rPr sz="2200" spc="-15" dirty="0">
                <a:solidFill>
                  <a:srgbClr val="3D1608"/>
                </a:solidFill>
                <a:latin typeface="Century Gothic"/>
                <a:cs typeface="Century Gothic"/>
              </a:rPr>
              <a:t>интеграции </a:t>
            </a:r>
            <a:r>
              <a:rPr sz="2200" spc="-215" dirty="0">
                <a:solidFill>
                  <a:srgbClr val="3D1608"/>
                </a:solidFill>
                <a:latin typeface="Century Gothic"/>
                <a:cs typeface="Century Gothic"/>
              </a:rPr>
              <a:t>с </a:t>
            </a:r>
            <a:r>
              <a:rPr sz="2200" spc="-120" dirty="0">
                <a:solidFill>
                  <a:srgbClr val="3D1608"/>
                </a:solidFill>
                <a:latin typeface="Century Gothic"/>
                <a:cs typeface="Century Gothic"/>
              </a:rPr>
              <a:t>системой </a:t>
            </a:r>
            <a:r>
              <a:rPr sz="2200" spc="-75" dirty="0">
                <a:solidFill>
                  <a:srgbClr val="3D1608"/>
                </a:solidFill>
                <a:latin typeface="Century Gothic"/>
                <a:cs typeface="Century Gothic"/>
              </a:rPr>
              <a:t>склада </a:t>
            </a:r>
            <a:r>
              <a:rPr sz="2200" spc="-85" dirty="0">
                <a:solidFill>
                  <a:srgbClr val="3D1608"/>
                </a:solidFill>
                <a:latin typeface="Century Gothic"/>
                <a:cs typeface="Century Gothic"/>
              </a:rPr>
              <a:t>КСЭ:  </a:t>
            </a:r>
            <a:r>
              <a:rPr sz="2200" spc="-120" dirty="0">
                <a:solidFill>
                  <a:srgbClr val="3D1608"/>
                </a:solidFill>
                <a:latin typeface="Century Gothic"/>
                <a:cs typeface="Century Gothic"/>
              </a:rPr>
              <a:t>просмотр </a:t>
            </a:r>
            <a:r>
              <a:rPr sz="2200" dirty="0">
                <a:solidFill>
                  <a:srgbClr val="3D1608"/>
                </a:solidFill>
                <a:latin typeface="Century Gothic"/>
                <a:cs typeface="Century Gothic"/>
              </a:rPr>
              <a:t>остатков </a:t>
            </a:r>
            <a:r>
              <a:rPr sz="2200" spc="-15" dirty="0">
                <a:solidFill>
                  <a:srgbClr val="3D1608"/>
                </a:solidFill>
                <a:latin typeface="Century Gothic"/>
                <a:cs typeface="Century Gothic"/>
              </a:rPr>
              <a:t>продукции, </a:t>
            </a:r>
            <a:r>
              <a:rPr sz="2200" spc="-40" dirty="0">
                <a:solidFill>
                  <a:srgbClr val="3D1608"/>
                </a:solidFill>
                <a:latin typeface="Century Gothic"/>
                <a:cs typeface="Century Gothic"/>
              </a:rPr>
              <a:t>отслеживание, </a:t>
            </a:r>
            <a:r>
              <a:rPr sz="2200" spc="-150" dirty="0">
                <a:solidFill>
                  <a:srgbClr val="3D1608"/>
                </a:solidFill>
                <a:latin typeface="Century Gothic"/>
                <a:cs typeface="Century Gothic"/>
              </a:rPr>
              <a:t>размещение  </a:t>
            </a:r>
            <a:r>
              <a:rPr sz="2200" spc="10" dirty="0">
                <a:solidFill>
                  <a:srgbClr val="3D1608"/>
                </a:solidFill>
                <a:latin typeface="Century Gothic"/>
                <a:cs typeface="Century Gothic"/>
              </a:rPr>
              <a:t>заказов </a:t>
            </a:r>
            <a:r>
              <a:rPr sz="2200" spc="-130" dirty="0">
                <a:solidFill>
                  <a:srgbClr val="3D1608"/>
                </a:solidFill>
                <a:latin typeface="Century Gothic"/>
                <a:cs typeface="Century Gothic"/>
              </a:rPr>
              <a:t>на </a:t>
            </a:r>
            <a:r>
              <a:rPr sz="2200" spc="-45" dirty="0">
                <a:solidFill>
                  <a:srgbClr val="3D1608"/>
                </a:solidFill>
                <a:latin typeface="Century Gothic"/>
                <a:cs typeface="Century Gothic"/>
              </a:rPr>
              <a:t>комплектацию </a:t>
            </a:r>
            <a:r>
              <a:rPr sz="2200" spc="-60" dirty="0">
                <a:solidFill>
                  <a:srgbClr val="3D1608"/>
                </a:solidFill>
                <a:latin typeface="Century Gothic"/>
                <a:cs typeface="Century Gothic"/>
              </a:rPr>
              <a:t>по </a:t>
            </a:r>
            <a:r>
              <a:rPr sz="2200" spc="-90" dirty="0">
                <a:solidFill>
                  <a:srgbClr val="3D1608"/>
                </a:solidFill>
                <a:latin typeface="Century Gothic"/>
                <a:cs typeface="Century Gothic"/>
              </a:rPr>
              <a:t>наименованию </a:t>
            </a:r>
            <a:r>
              <a:rPr sz="2200" spc="-10" dirty="0">
                <a:solidFill>
                  <a:srgbClr val="3D1608"/>
                </a:solidFill>
                <a:latin typeface="Century Gothic"/>
                <a:cs typeface="Century Gothic"/>
              </a:rPr>
              <a:t>и</a:t>
            </a:r>
            <a:r>
              <a:rPr sz="2200" spc="23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200" spc="60" dirty="0" err="1">
                <a:solidFill>
                  <a:srgbClr val="3D1608"/>
                </a:solidFill>
                <a:latin typeface="Century Gothic"/>
                <a:cs typeface="Century Gothic"/>
              </a:rPr>
              <a:t>т.д</a:t>
            </a:r>
            <a:r>
              <a:rPr sz="2200" spc="60" dirty="0">
                <a:solidFill>
                  <a:srgbClr val="3D1608"/>
                </a:solidFill>
                <a:latin typeface="Century Gothic"/>
                <a:cs typeface="Century Gothic"/>
              </a:rPr>
              <a:t>.</a:t>
            </a:r>
            <a:r>
              <a:rPr lang="ru-RU" sz="2200" spc="60" dirty="0">
                <a:solidFill>
                  <a:srgbClr val="3D1608"/>
                </a:solidFill>
                <a:latin typeface="Century Gothic"/>
                <a:cs typeface="Century Gothic"/>
              </a:rPr>
              <a:t>;</a:t>
            </a:r>
            <a:endParaRPr sz="22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 marR="1007744">
              <a:lnSpc>
                <a:spcPct val="100000"/>
              </a:lnSpc>
            </a:pPr>
            <a:r>
              <a:rPr sz="2200" spc="40" dirty="0">
                <a:solidFill>
                  <a:srgbClr val="3D1608"/>
                </a:solidFill>
                <a:latin typeface="Century Gothic"/>
                <a:cs typeface="Century Gothic"/>
              </a:rPr>
              <a:t>Индивидуальный </a:t>
            </a:r>
            <a:r>
              <a:rPr sz="2200" spc="10" dirty="0">
                <a:solidFill>
                  <a:srgbClr val="3D1608"/>
                </a:solidFill>
                <a:latin typeface="Century Gothic"/>
                <a:cs typeface="Century Gothic"/>
              </a:rPr>
              <a:t>подход </a:t>
            </a:r>
            <a:r>
              <a:rPr sz="2200" spc="120" dirty="0">
                <a:solidFill>
                  <a:srgbClr val="3D1608"/>
                </a:solidFill>
                <a:latin typeface="Century Gothic"/>
                <a:cs typeface="Century Gothic"/>
              </a:rPr>
              <a:t>к </a:t>
            </a:r>
            <a:r>
              <a:rPr sz="2200" spc="-125" dirty="0">
                <a:solidFill>
                  <a:srgbClr val="3D1608"/>
                </a:solidFill>
                <a:latin typeface="Century Gothic"/>
                <a:cs typeface="Century Gothic"/>
              </a:rPr>
              <a:t>решению </a:t>
            </a:r>
            <a:r>
              <a:rPr sz="2200" spc="-10" dirty="0">
                <a:solidFill>
                  <a:srgbClr val="3D1608"/>
                </a:solidFill>
                <a:latin typeface="Century Gothic"/>
                <a:cs typeface="Century Gothic"/>
              </a:rPr>
              <a:t>задач</a:t>
            </a:r>
            <a:r>
              <a:rPr sz="2200" spc="-3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200" spc="-10" dirty="0" err="1">
                <a:solidFill>
                  <a:srgbClr val="3D1608"/>
                </a:solidFill>
                <a:latin typeface="Century Gothic"/>
                <a:cs typeface="Century Gothic"/>
              </a:rPr>
              <a:t>каждого</a:t>
            </a:r>
            <a:r>
              <a:rPr sz="2200" spc="-10" dirty="0">
                <a:solidFill>
                  <a:srgbClr val="3D1608"/>
                </a:solidFill>
                <a:latin typeface="Century Gothic"/>
                <a:cs typeface="Century Gothic"/>
              </a:rPr>
              <a:t>  </a:t>
            </a:r>
            <a:r>
              <a:rPr sz="2200" dirty="0" err="1">
                <a:solidFill>
                  <a:srgbClr val="3D1608"/>
                </a:solidFill>
                <a:latin typeface="Century Gothic"/>
                <a:cs typeface="Century Gothic"/>
              </a:rPr>
              <a:t>клиента</a:t>
            </a:r>
            <a:r>
              <a:rPr lang="ru-RU" sz="2200" dirty="0">
                <a:solidFill>
                  <a:srgbClr val="3D1608"/>
                </a:solidFill>
                <a:latin typeface="Century Gothic"/>
                <a:cs typeface="Century Gothic"/>
              </a:rPr>
              <a:t>.</a:t>
            </a:r>
            <a:endParaRPr sz="2200" dirty="0">
              <a:latin typeface="Century Gothic"/>
              <a:cs typeface="Century Gothic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xmlns="" id="{1B556061-36ED-4DFA-9A89-68323E536CAD}"/>
              </a:ext>
            </a:extLst>
          </p:cNvPr>
          <p:cNvSpPr/>
          <p:nvPr/>
        </p:nvSpPr>
        <p:spPr>
          <a:xfrm>
            <a:off x="10918933" y="2806700"/>
            <a:ext cx="123717" cy="12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7">
            <a:extLst>
              <a:ext uri="{FF2B5EF4-FFF2-40B4-BE49-F238E27FC236}">
                <a16:creationId xmlns:a16="http://schemas.microsoft.com/office/drawing/2014/main" xmlns="" id="{4BB5399E-D743-4F1A-9B06-58321CE824EB}"/>
              </a:ext>
            </a:extLst>
          </p:cNvPr>
          <p:cNvSpPr/>
          <p:nvPr/>
        </p:nvSpPr>
        <p:spPr>
          <a:xfrm>
            <a:off x="10918933" y="4225817"/>
            <a:ext cx="123717" cy="12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xmlns="" id="{3607A746-6800-43E4-88A4-33F921AE9A9F}"/>
              </a:ext>
            </a:extLst>
          </p:cNvPr>
          <p:cNvSpPr/>
          <p:nvPr/>
        </p:nvSpPr>
        <p:spPr>
          <a:xfrm>
            <a:off x="10918932" y="4911617"/>
            <a:ext cx="123717" cy="12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xmlns="" id="{8F5A63F7-732C-4F26-97C6-A29E707A3733}"/>
              </a:ext>
            </a:extLst>
          </p:cNvPr>
          <p:cNvSpPr/>
          <p:nvPr/>
        </p:nvSpPr>
        <p:spPr>
          <a:xfrm>
            <a:off x="10918930" y="8293100"/>
            <a:ext cx="123717" cy="12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xmlns="" id="{876A3408-6990-4949-A997-A79EA52A0912}"/>
              </a:ext>
            </a:extLst>
          </p:cNvPr>
          <p:cNvSpPr/>
          <p:nvPr/>
        </p:nvSpPr>
        <p:spPr>
          <a:xfrm>
            <a:off x="10914846" y="9283700"/>
            <a:ext cx="123717" cy="12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xmlns="" id="{73B857D1-EEC4-4BC1-A16E-ED375954C972}"/>
              </a:ext>
            </a:extLst>
          </p:cNvPr>
          <p:cNvSpPr/>
          <p:nvPr/>
        </p:nvSpPr>
        <p:spPr>
          <a:xfrm>
            <a:off x="10918931" y="6950183"/>
            <a:ext cx="123717" cy="12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xmlns="" id="{FCE1276B-9AD3-42A2-89F5-E2A4E2AE5E48}"/>
              </a:ext>
            </a:extLst>
          </p:cNvPr>
          <p:cNvSpPr txBox="1"/>
          <p:nvPr/>
        </p:nvSpPr>
        <p:spPr>
          <a:xfrm>
            <a:off x="12026770" y="664173"/>
            <a:ext cx="5929047" cy="913183"/>
          </a:xfrm>
          <a:prstGeom prst="rect">
            <a:avLst/>
          </a:prstGeom>
        </p:spPr>
        <p:txBody>
          <a:bodyPr vert="horz" wrap="square" lIns="0" tIns="20431" rIns="0" bIns="0" rtlCol="0">
            <a:spAutoFit/>
          </a:bodyPr>
          <a:lstStyle/>
          <a:p>
            <a:pPr marL="20430" marR="8172">
              <a:spcBef>
                <a:spcPts val="161"/>
              </a:spcBef>
            </a:pPr>
            <a:r>
              <a:rPr lang="ru-RU" sz="2900" spc="-193" dirty="0">
                <a:solidFill>
                  <a:srgbClr val="3D1608"/>
                </a:solidFill>
                <a:latin typeface="Century Gothic"/>
                <a:cs typeface="Century Gothic"/>
              </a:rPr>
              <a:t>Складские возможности КСЭ в Томилино</a:t>
            </a:r>
            <a:r>
              <a:rPr sz="2900" spc="-72" dirty="0">
                <a:solidFill>
                  <a:srgbClr val="3D1608"/>
                </a:solidFill>
                <a:latin typeface="Century Gothic"/>
                <a:cs typeface="Century Gothic"/>
              </a:rPr>
              <a:t>.</a:t>
            </a:r>
            <a:endParaRPr sz="2900" dirty="0">
              <a:latin typeface="Century Gothic"/>
              <a:cs typeface="Century Gothic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xmlns="" id="{16697F7D-A6DD-4753-AAD8-10351762F203}"/>
              </a:ext>
            </a:extLst>
          </p:cNvPr>
          <p:cNvSpPr/>
          <p:nvPr/>
        </p:nvSpPr>
        <p:spPr>
          <a:xfrm>
            <a:off x="10918633" y="9969500"/>
            <a:ext cx="123717" cy="12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xmlns="" id="{6E48EC61-F851-4AD1-99A9-9B44455511BF}"/>
              </a:ext>
            </a:extLst>
          </p:cNvPr>
          <p:cNvSpPr/>
          <p:nvPr/>
        </p:nvSpPr>
        <p:spPr>
          <a:xfrm>
            <a:off x="10914846" y="11264900"/>
            <a:ext cx="123717" cy="123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620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51102"/>
            <a:ext cx="20104100" cy="12165965"/>
          </a:xfrm>
          <a:custGeom>
            <a:avLst/>
            <a:gdLst/>
            <a:ahLst/>
            <a:cxnLst/>
            <a:rect l="l" t="t" r="r" b="b"/>
            <a:pathLst>
              <a:path w="20104100" h="12165965">
                <a:moveTo>
                  <a:pt x="0" y="12165557"/>
                </a:moveTo>
                <a:lnTo>
                  <a:pt x="20104099" y="12165557"/>
                </a:lnTo>
                <a:lnTo>
                  <a:pt x="20104099" y="0"/>
                </a:lnTo>
                <a:lnTo>
                  <a:pt x="0" y="0"/>
                </a:lnTo>
                <a:lnTo>
                  <a:pt x="0" y="12165557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5484" y="11384011"/>
            <a:ext cx="1035685" cy="266065"/>
          </a:xfrm>
          <a:custGeom>
            <a:avLst/>
            <a:gdLst/>
            <a:ahLst/>
            <a:cxnLst/>
            <a:rect l="l" t="t" r="r" b="b"/>
            <a:pathLst>
              <a:path w="1035685" h="266065">
                <a:moveTo>
                  <a:pt x="136089" y="0"/>
                </a:moveTo>
                <a:lnTo>
                  <a:pt x="70952" y="0"/>
                </a:lnTo>
                <a:lnTo>
                  <a:pt x="0" y="266054"/>
                </a:lnTo>
                <a:lnTo>
                  <a:pt x="65219" y="266054"/>
                </a:lnTo>
                <a:lnTo>
                  <a:pt x="136089" y="0"/>
                </a:lnTo>
                <a:close/>
              </a:path>
              <a:path w="1035685" h="266065">
                <a:moveTo>
                  <a:pt x="357739" y="0"/>
                </a:moveTo>
                <a:lnTo>
                  <a:pt x="274498" y="0"/>
                </a:lnTo>
                <a:lnTo>
                  <a:pt x="167626" y="84828"/>
                </a:lnTo>
                <a:lnTo>
                  <a:pt x="114840" y="126727"/>
                </a:lnTo>
                <a:lnTo>
                  <a:pt x="216227" y="266054"/>
                </a:lnTo>
                <a:lnTo>
                  <a:pt x="299468" y="266054"/>
                </a:lnTo>
                <a:lnTo>
                  <a:pt x="198082" y="126707"/>
                </a:lnTo>
                <a:lnTo>
                  <a:pt x="357739" y="0"/>
                </a:lnTo>
                <a:close/>
              </a:path>
              <a:path w="1035685" h="266065">
                <a:moveTo>
                  <a:pt x="674466" y="0"/>
                </a:moveTo>
                <a:lnTo>
                  <a:pt x="448073" y="0"/>
                </a:lnTo>
                <a:lnTo>
                  <a:pt x="433139" y="1398"/>
                </a:lnTo>
                <a:lnTo>
                  <a:pt x="388225" y="22444"/>
                </a:lnTo>
                <a:lnTo>
                  <a:pt x="356654" y="62031"/>
                </a:lnTo>
                <a:lnTo>
                  <a:pt x="321139" y="190277"/>
                </a:lnTo>
                <a:lnTo>
                  <a:pt x="318643" y="204752"/>
                </a:lnTo>
                <a:lnTo>
                  <a:pt x="319035" y="218800"/>
                </a:lnTo>
                <a:lnTo>
                  <a:pt x="338113" y="253597"/>
                </a:lnTo>
                <a:lnTo>
                  <a:pt x="376235" y="266054"/>
                </a:lnTo>
                <a:lnTo>
                  <a:pt x="603494" y="266054"/>
                </a:lnTo>
                <a:lnTo>
                  <a:pt x="619340" y="206762"/>
                </a:lnTo>
                <a:lnTo>
                  <a:pt x="394081" y="206762"/>
                </a:lnTo>
                <a:lnTo>
                  <a:pt x="390318" y="205164"/>
                </a:lnTo>
                <a:lnTo>
                  <a:pt x="387916" y="201948"/>
                </a:lnTo>
                <a:lnTo>
                  <a:pt x="385658" y="198680"/>
                </a:lnTo>
                <a:lnTo>
                  <a:pt x="385091" y="194504"/>
                </a:lnTo>
                <a:lnTo>
                  <a:pt x="386194" y="190267"/>
                </a:lnTo>
                <a:lnTo>
                  <a:pt x="416532" y="76612"/>
                </a:lnTo>
                <a:lnTo>
                  <a:pt x="417608" y="72405"/>
                </a:lnTo>
                <a:lnTo>
                  <a:pt x="420598" y="67869"/>
                </a:lnTo>
                <a:lnTo>
                  <a:pt x="429320" y="60920"/>
                </a:lnTo>
                <a:lnTo>
                  <a:pt x="434227" y="59240"/>
                </a:lnTo>
                <a:lnTo>
                  <a:pt x="658661" y="59240"/>
                </a:lnTo>
                <a:lnTo>
                  <a:pt x="674466" y="0"/>
                </a:lnTo>
                <a:close/>
              </a:path>
              <a:path w="1035685" h="266065">
                <a:moveTo>
                  <a:pt x="904364" y="206824"/>
                </a:moveTo>
                <a:lnTo>
                  <a:pt x="658610" y="206824"/>
                </a:lnTo>
                <a:lnTo>
                  <a:pt x="642929" y="266054"/>
                </a:lnTo>
                <a:lnTo>
                  <a:pt x="828484" y="266054"/>
                </a:lnTo>
                <a:lnTo>
                  <a:pt x="904550" y="218144"/>
                </a:lnTo>
                <a:lnTo>
                  <a:pt x="906849" y="216753"/>
                </a:lnTo>
                <a:lnTo>
                  <a:pt x="907725" y="213340"/>
                </a:lnTo>
                <a:lnTo>
                  <a:pt x="905808" y="208742"/>
                </a:lnTo>
                <a:lnTo>
                  <a:pt x="904364" y="206824"/>
                </a:lnTo>
                <a:close/>
              </a:path>
              <a:path w="1035685" h="266065">
                <a:moveTo>
                  <a:pt x="1008834" y="103458"/>
                </a:moveTo>
                <a:lnTo>
                  <a:pt x="685972" y="103458"/>
                </a:lnTo>
                <a:lnTo>
                  <a:pt x="670322" y="162595"/>
                </a:lnTo>
                <a:lnTo>
                  <a:pt x="993523" y="162595"/>
                </a:lnTo>
                <a:lnTo>
                  <a:pt x="1035237" y="136357"/>
                </a:lnTo>
                <a:lnTo>
                  <a:pt x="1008834" y="103458"/>
                </a:lnTo>
                <a:close/>
              </a:path>
              <a:path w="1035685" h="266065">
                <a:moveTo>
                  <a:pt x="167596" y="84767"/>
                </a:moveTo>
                <a:close/>
              </a:path>
              <a:path w="1035685" h="266065">
                <a:moveTo>
                  <a:pt x="925871" y="0"/>
                </a:moveTo>
                <a:lnTo>
                  <a:pt x="713365" y="0"/>
                </a:lnTo>
                <a:lnTo>
                  <a:pt x="697684" y="59240"/>
                </a:lnTo>
                <a:lnTo>
                  <a:pt x="964254" y="59240"/>
                </a:lnTo>
                <a:lnTo>
                  <a:pt x="966141" y="59002"/>
                </a:lnTo>
                <a:lnTo>
                  <a:pt x="968914" y="55126"/>
                </a:lnTo>
                <a:lnTo>
                  <a:pt x="968295" y="53033"/>
                </a:lnTo>
                <a:lnTo>
                  <a:pt x="966759" y="50951"/>
                </a:lnTo>
                <a:lnTo>
                  <a:pt x="925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5887" y="565134"/>
            <a:ext cx="9308465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50" spc="145" dirty="0">
                <a:solidFill>
                  <a:srgbClr val="FFFFFF"/>
                </a:solidFill>
              </a:rPr>
              <a:t>ДОПОЛНИТЕЛЬНЫЕ</a:t>
            </a:r>
            <a:r>
              <a:rPr sz="4550" spc="-40" dirty="0">
                <a:solidFill>
                  <a:srgbClr val="FFFFFF"/>
                </a:solidFill>
              </a:rPr>
              <a:t> </a:t>
            </a:r>
            <a:r>
              <a:rPr sz="4550" b="0" spc="175" dirty="0">
                <a:solidFill>
                  <a:srgbClr val="FFFFFF"/>
                </a:solidFill>
                <a:latin typeface="Century Gothic"/>
                <a:cs typeface="Century Gothic"/>
              </a:rPr>
              <a:t>СЕРВИСЫ</a:t>
            </a:r>
            <a:endParaRPr sz="455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5680" y="1495137"/>
            <a:ext cx="1797685" cy="0"/>
          </a:xfrm>
          <a:custGeom>
            <a:avLst/>
            <a:gdLst/>
            <a:ahLst/>
            <a:cxnLst/>
            <a:rect l="l" t="t" r="r" b="b"/>
            <a:pathLst>
              <a:path w="1797685">
                <a:moveTo>
                  <a:pt x="0" y="0"/>
                </a:moveTo>
                <a:lnTo>
                  <a:pt x="1797533" y="0"/>
                </a:lnTo>
              </a:path>
            </a:pathLst>
          </a:custGeom>
          <a:ln w="682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4754" y="2925390"/>
            <a:ext cx="398780" cy="614680"/>
          </a:xfrm>
          <a:custGeom>
            <a:avLst/>
            <a:gdLst/>
            <a:ahLst/>
            <a:cxnLst/>
            <a:rect l="l" t="t" r="r" b="b"/>
            <a:pathLst>
              <a:path w="398779" h="614679">
                <a:moveTo>
                  <a:pt x="199018" y="0"/>
                </a:moveTo>
                <a:lnTo>
                  <a:pt x="142790" y="6645"/>
                </a:lnTo>
                <a:lnTo>
                  <a:pt x="95882" y="21802"/>
                </a:lnTo>
                <a:lnTo>
                  <a:pt x="57958" y="45423"/>
                </a:lnTo>
                <a:lnTo>
                  <a:pt x="29164" y="77436"/>
                </a:lnTo>
                <a:lnTo>
                  <a:pt x="5873" y="131931"/>
                </a:lnTo>
                <a:lnTo>
                  <a:pt x="0" y="187829"/>
                </a:lnTo>
                <a:lnTo>
                  <a:pt x="4657" y="237762"/>
                </a:lnTo>
                <a:lnTo>
                  <a:pt x="18019" y="290261"/>
                </a:lnTo>
                <a:lnTo>
                  <a:pt x="186388" y="610391"/>
                </a:lnTo>
                <a:lnTo>
                  <a:pt x="192543" y="614102"/>
                </a:lnTo>
                <a:lnTo>
                  <a:pt x="205925" y="614102"/>
                </a:lnTo>
                <a:lnTo>
                  <a:pt x="212080" y="610391"/>
                </a:lnTo>
                <a:lnTo>
                  <a:pt x="240020" y="557326"/>
                </a:lnTo>
                <a:lnTo>
                  <a:pt x="199234" y="557326"/>
                </a:lnTo>
                <a:lnTo>
                  <a:pt x="51515" y="276745"/>
                </a:lnTo>
                <a:lnTo>
                  <a:pt x="44801" y="253405"/>
                </a:lnTo>
                <a:lnTo>
                  <a:pt x="37154" y="207979"/>
                </a:lnTo>
                <a:lnTo>
                  <a:pt x="38598" y="152108"/>
                </a:lnTo>
                <a:lnTo>
                  <a:pt x="59165" y="97489"/>
                </a:lnTo>
                <a:lnTo>
                  <a:pt x="113372" y="53586"/>
                </a:lnTo>
                <a:lnTo>
                  <a:pt x="152471" y="41508"/>
                </a:lnTo>
                <a:lnTo>
                  <a:pt x="199234" y="36104"/>
                </a:lnTo>
                <a:lnTo>
                  <a:pt x="325559" y="36104"/>
                </a:lnTo>
                <a:lnTo>
                  <a:pt x="302595" y="21802"/>
                </a:lnTo>
                <a:lnTo>
                  <a:pt x="255684" y="6645"/>
                </a:lnTo>
                <a:lnTo>
                  <a:pt x="199935" y="20"/>
                </a:lnTo>
                <a:lnTo>
                  <a:pt x="199018" y="0"/>
                </a:lnTo>
                <a:close/>
              </a:path>
              <a:path w="398779" h="614679">
                <a:moveTo>
                  <a:pt x="325559" y="36104"/>
                </a:moveTo>
                <a:lnTo>
                  <a:pt x="199234" y="36104"/>
                </a:lnTo>
                <a:lnTo>
                  <a:pt x="246048" y="41516"/>
                </a:lnTo>
                <a:lnTo>
                  <a:pt x="285035" y="53556"/>
                </a:lnTo>
                <a:lnTo>
                  <a:pt x="316147" y="72196"/>
                </a:lnTo>
                <a:lnTo>
                  <a:pt x="339241" y="97376"/>
                </a:lnTo>
                <a:lnTo>
                  <a:pt x="359791" y="151925"/>
                </a:lnTo>
                <a:lnTo>
                  <a:pt x="361250" y="207863"/>
                </a:lnTo>
                <a:lnTo>
                  <a:pt x="353631" y="253419"/>
                </a:lnTo>
                <a:lnTo>
                  <a:pt x="346963" y="276766"/>
                </a:lnTo>
                <a:lnTo>
                  <a:pt x="199234" y="557326"/>
                </a:lnTo>
                <a:lnTo>
                  <a:pt x="240020" y="557326"/>
                </a:lnTo>
                <a:lnTo>
                  <a:pt x="379872" y="291715"/>
                </a:lnTo>
                <a:lnTo>
                  <a:pt x="393822" y="237762"/>
                </a:lnTo>
                <a:lnTo>
                  <a:pt x="398479" y="187829"/>
                </a:lnTo>
                <a:lnTo>
                  <a:pt x="392606" y="131931"/>
                </a:lnTo>
                <a:lnTo>
                  <a:pt x="369315" y="77436"/>
                </a:lnTo>
                <a:lnTo>
                  <a:pt x="340521" y="45423"/>
                </a:lnTo>
                <a:lnTo>
                  <a:pt x="325559" y="36104"/>
                </a:lnTo>
                <a:close/>
              </a:path>
            </a:pathLst>
          </a:custGeom>
          <a:solidFill>
            <a:srgbClr val="3C17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4754" y="2925390"/>
            <a:ext cx="398780" cy="614680"/>
          </a:xfrm>
          <a:custGeom>
            <a:avLst/>
            <a:gdLst/>
            <a:ahLst/>
            <a:cxnLst/>
            <a:rect l="l" t="t" r="r" b="b"/>
            <a:pathLst>
              <a:path w="398779" h="614679">
                <a:moveTo>
                  <a:pt x="199234" y="614102"/>
                </a:moveTo>
                <a:lnTo>
                  <a:pt x="192543" y="614102"/>
                </a:lnTo>
                <a:lnTo>
                  <a:pt x="186388" y="610391"/>
                </a:lnTo>
                <a:lnTo>
                  <a:pt x="183264" y="604463"/>
                </a:lnTo>
                <a:lnTo>
                  <a:pt x="18978" y="292416"/>
                </a:lnTo>
                <a:lnTo>
                  <a:pt x="18607" y="291715"/>
                </a:lnTo>
                <a:lnTo>
                  <a:pt x="4657" y="237762"/>
                </a:lnTo>
                <a:lnTo>
                  <a:pt x="0" y="187829"/>
                </a:lnTo>
                <a:lnTo>
                  <a:pt x="5873" y="131931"/>
                </a:lnTo>
                <a:lnTo>
                  <a:pt x="29164" y="77436"/>
                </a:lnTo>
                <a:lnTo>
                  <a:pt x="57958" y="45423"/>
                </a:lnTo>
                <a:lnTo>
                  <a:pt x="95882" y="21802"/>
                </a:lnTo>
                <a:lnTo>
                  <a:pt x="142790" y="6645"/>
                </a:lnTo>
                <a:lnTo>
                  <a:pt x="198533" y="20"/>
                </a:lnTo>
                <a:lnTo>
                  <a:pt x="199018" y="0"/>
                </a:lnTo>
                <a:lnTo>
                  <a:pt x="199451" y="0"/>
                </a:lnTo>
                <a:lnTo>
                  <a:pt x="255684" y="6645"/>
                </a:lnTo>
                <a:lnTo>
                  <a:pt x="302595" y="21802"/>
                </a:lnTo>
                <a:lnTo>
                  <a:pt x="340521" y="45423"/>
                </a:lnTo>
                <a:lnTo>
                  <a:pt x="369315" y="77436"/>
                </a:lnTo>
                <a:lnTo>
                  <a:pt x="392606" y="131931"/>
                </a:lnTo>
                <a:lnTo>
                  <a:pt x="398479" y="187829"/>
                </a:lnTo>
                <a:lnTo>
                  <a:pt x="393822" y="237762"/>
                </a:lnTo>
                <a:lnTo>
                  <a:pt x="380460" y="290261"/>
                </a:lnTo>
                <a:lnTo>
                  <a:pt x="379501" y="292416"/>
                </a:lnTo>
                <a:lnTo>
                  <a:pt x="215204" y="604463"/>
                </a:lnTo>
                <a:lnTo>
                  <a:pt x="212080" y="610391"/>
                </a:lnTo>
                <a:lnTo>
                  <a:pt x="205925" y="614102"/>
                </a:lnTo>
                <a:lnTo>
                  <a:pt x="199234" y="614102"/>
                </a:lnTo>
                <a:close/>
              </a:path>
            </a:pathLst>
          </a:custGeom>
          <a:ln w="10309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21908" y="2961495"/>
            <a:ext cx="324485" cy="521334"/>
          </a:xfrm>
          <a:custGeom>
            <a:avLst/>
            <a:gdLst/>
            <a:ahLst/>
            <a:cxnLst/>
            <a:rect l="l" t="t" r="r" b="b"/>
            <a:pathLst>
              <a:path w="324485" h="521335">
                <a:moveTo>
                  <a:pt x="14361" y="240640"/>
                </a:moveTo>
                <a:lnTo>
                  <a:pt x="162080" y="521221"/>
                </a:lnTo>
                <a:lnTo>
                  <a:pt x="309809" y="240661"/>
                </a:lnTo>
                <a:lnTo>
                  <a:pt x="316481" y="217300"/>
                </a:lnTo>
                <a:lnTo>
                  <a:pt x="324096" y="171758"/>
                </a:lnTo>
                <a:lnTo>
                  <a:pt x="322637" y="115820"/>
                </a:lnTo>
                <a:lnTo>
                  <a:pt x="302087" y="61271"/>
                </a:lnTo>
                <a:lnTo>
                  <a:pt x="247880" y="17451"/>
                </a:lnTo>
                <a:lnTo>
                  <a:pt x="208870" y="5403"/>
                </a:lnTo>
                <a:lnTo>
                  <a:pt x="162080" y="0"/>
                </a:lnTo>
                <a:lnTo>
                  <a:pt x="115251" y="5411"/>
                </a:lnTo>
                <a:lnTo>
                  <a:pt x="76217" y="17481"/>
                </a:lnTo>
                <a:lnTo>
                  <a:pt x="22011" y="61384"/>
                </a:lnTo>
                <a:lnTo>
                  <a:pt x="1443" y="116003"/>
                </a:lnTo>
                <a:lnTo>
                  <a:pt x="0" y="171874"/>
                </a:lnTo>
                <a:lnTo>
                  <a:pt x="7649" y="217315"/>
                </a:lnTo>
                <a:lnTo>
                  <a:pt x="14361" y="240640"/>
                </a:lnTo>
                <a:close/>
              </a:path>
            </a:pathLst>
          </a:custGeom>
          <a:ln w="10309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13438" y="3059551"/>
            <a:ext cx="141110" cy="141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64627" y="3664936"/>
            <a:ext cx="955675" cy="572135"/>
          </a:xfrm>
          <a:custGeom>
            <a:avLst/>
            <a:gdLst/>
            <a:ahLst/>
            <a:cxnLst/>
            <a:rect l="l" t="t" r="r" b="b"/>
            <a:pathLst>
              <a:path w="955675" h="572135">
                <a:moveTo>
                  <a:pt x="804174" y="0"/>
                </a:moveTo>
                <a:lnTo>
                  <a:pt x="29053" y="0"/>
                </a:lnTo>
                <a:lnTo>
                  <a:pt x="17754" y="2262"/>
                </a:lnTo>
                <a:lnTo>
                  <a:pt x="8518" y="8429"/>
                </a:lnTo>
                <a:lnTo>
                  <a:pt x="2286" y="17567"/>
                </a:lnTo>
                <a:lnTo>
                  <a:pt x="0" y="28743"/>
                </a:lnTo>
                <a:lnTo>
                  <a:pt x="61" y="464116"/>
                </a:lnTo>
                <a:lnTo>
                  <a:pt x="2286" y="474991"/>
                </a:lnTo>
                <a:lnTo>
                  <a:pt x="8518" y="484126"/>
                </a:lnTo>
                <a:lnTo>
                  <a:pt x="17754" y="490289"/>
                </a:lnTo>
                <a:lnTo>
                  <a:pt x="29053" y="492550"/>
                </a:lnTo>
                <a:lnTo>
                  <a:pt x="126088" y="492550"/>
                </a:lnTo>
                <a:lnTo>
                  <a:pt x="141250" y="525286"/>
                </a:lnTo>
                <a:lnTo>
                  <a:pt x="165976" y="551287"/>
                </a:lnTo>
                <a:lnTo>
                  <a:pt x="198099" y="568439"/>
                </a:lnTo>
                <a:lnTo>
                  <a:pt x="218401" y="571802"/>
                </a:lnTo>
                <a:lnTo>
                  <a:pt x="252505" y="571802"/>
                </a:lnTo>
                <a:lnTo>
                  <a:pt x="272803" y="568439"/>
                </a:lnTo>
                <a:lnTo>
                  <a:pt x="304921" y="551287"/>
                </a:lnTo>
                <a:lnTo>
                  <a:pt x="317040" y="538542"/>
                </a:lnTo>
                <a:lnTo>
                  <a:pt x="235455" y="538542"/>
                </a:lnTo>
                <a:lnTo>
                  <a:pt x="207496" y="533476"/>
                </a:lnTo>
                <a:lnTo>
                  <a:pt x="167226" y="498727"/>
                </a:lnTo>
                <a:lnTo>
                  <a:pt x="158386" y="466909"/>
                </a:lnTo>
                <a:lnTo>
                  <a:pt x="158441" y="463817"/>
                </a:lnTo>
                <a:lnTo>
                  <a:pt x="159982" y="456466"/>
                </a:lnTo>
                <a:lnTo>
                  <a:pt x="36084" y="456466"/>
                </a:lnTo>
                <a:lnTo>
                  <a:pt x="36084" y="36084"/>
                </a:lnTo>
                <a:lnTo>
                  <a:pt x="834778" y="36084"/>
                </a:lnTo>
                <a:lnTo>
                  <a:pt x="833155" y="26795"/>
                </a:lnTo>
                <a:lnTo>
                  <a:pt x="830355" y="16306"/>
                </a:lnTo>
                <a:lnTo>
                  <a:pt x="824038" y="7795"/>
                </a:lnTo>
                <a:lnTo>
                  <a:pt x="815035" y="2085"/>
                </a:lnTo>
                <a:lnTo>
                  <a:pt x="804174" y="0"/>
                </a:lnTo>
                <a:close/>
              </a:path>
              <a:path w="955675" h="572135">
                <a:moveTo>
                  <a:pt x="649818" y="492550"/>
                </a:moveTo>
                <a:lnTo>
                  <a:pt x="610700" y="492550"/>
                </a:lnTo>
                <a:lnTo>
                  <a:pt x="625917" y="525525"/>
                </a:lnTo>
                <a:lnTo>
                  <a:pt x="650710" y="551500"/>
                </a:lnTo>
                <a:lnTo>
                  <a:pt x="682837" y="568519"/>
                </a:lnTo>
                <a:lnTo>
                  <a:pt x="702843" y="571802"/>
                </a:lnTo>
                <a:lnTo>
                  <a:pt x="737269" y="571802"/>
                </a:lnTo>
                <a:lnTo>
                  <a:pt x="757274" y="568519"/>
                </a:lnTo>
                <a:lnTo>
                  <a:pt x="789399" y="551500"/>
                </a:lnTo>
                <a:lnTo>
                  <a:pt x="801767" y="538542"/>
                </a:lnTo>
                <a:lnTo>
                  <a:pt x="720056" y="538542"/>
                </a:lnTo>
                <a:lnTo>
                  <a:pt x="692118" y="533515"/>
                </a:lnTo>
                <a:lnTo>
                  <a:pt x="668657" y="519631"/>
                </a:lnTo>
                <a:lnTo>
                  <a:pt x="651748" y="498671"/>
                </a:lnTo>
                <a:lnTo>
                  <a:pt x="649818" y="492550"/>
                </a:lnTo>
                <a:close/>
              </a:path>
              <a:path w="955675" h="572135">
                <a:moveTo>
                  <a:pt x="317433" y="389679"/>
                </a:moveTo>
                <a:lnTo>
                  <a:pt x="235455" y="389679"/>
                </a:lnTo>
                <a:lnTo>
                  <a:pt x="265420" y="395538"/>
                </a:lnTo>
                <a:lnTo>
                  <a:pt x="289920" y="411506"/>
                </a:lnTo>
                <a:lnTo>
                  <a:pt x="306453" y="435170"/>
                </a:lnTo>
                <a:lnTo>
                  <a:pt x="312520" y="464116"/>
                </a:lnTo>
                <a:lnTo>
                  <a:pt x="306453" y="493060"/>
                </a:lnTo>
                <a:lnTo>
                  <a:pt x="289920" y="516720"/>
                </a:lnTo>
                <a:lnTo>
                  <a:pt x="265420" y="532685"/>
                </a:lnTo>
                <a:lnTo>
                  <a:pt x="235455" y="538542"/>
                </a:lnTo>
                <a:lnTo>
                  <a:pt x="317040" y="538542"/>
                </a:lnTo>
                <a:lnTo>
                  <a:pt x="329645" y="525286"/>
                </a:lnTo>
                <a:lnTo>
                  <a:pt x="344811" y="492550"/>
                </a:lnTo>
                <a:lnTo>
                  <a:pt x="649818" y="492550"/>
                </a:lnTo>
                <a:lnTo>
                  <a:pt x="643485" y="472466"/>
                </a:lnTo>
                <a:lnTo>
                  <a:pt x="643166" y="469703"/>
                </a:lnTo>
                <a:lnTo>
                  <a:pt x="642980" y="466940"/>
                </a:lnTo>
                <a:lnTo>
                  <a:pt x="643043" y="463817"/>
                </a:lnTo>
                <a:lnTo>
                  <a:pt x="644584" y="456466"/>
                </a:lnTo>
                <a:lnTo>
                  <a:pt x="348326" y="456466"/>
                </a:lnTo>
                <a:lnTo>
                  <a:pt x="337397" y="416185"/>
                </a:lnTo>
                <a:lnTo>
                  <a:pt x="317433" y="389679"/>
                </a:lnTo>
                <a:close/>
              </a:path>
              <a:path w="955675" h="572135">
                <a:moveTo>
                  <a:pt x="802043" y="389679"/>
                </a:moveTo>
                <a:lnTo>
                  <a:pt x="720056" y="389679"/>
                </a:lnTo>
                <a:lnTo>
                  <a:pt x="750028" y="395538"/>
                </a:lnTo>
                <a:lnTo>
                  <a:pt x="774531" y="411506"/>
                </a:lnTo>
                <a:lnTo>
                  <a:pt x="791065" y="435170"/>
                </a:lnTo>
                <a:lnTo>
                  <a:pt x="797070" y="463817"/>
                </a:lnTo>
                <a:lnTo>
                  <a:pt x="797130" y="466940"/>
                </a:lnTo>
                <a:lnTo>
                  <a:pt x="796950" y="469703"/>
                </a:lnTo>
                <a:lnTo>
                  <a:pt x="771450" y="519631"/>
                </a:lnTo>
                <a:lnTo>
                  <a:pt x="720056" y="538542"/>
                </a:lnTo>
                <a:lnTo>
                  <a:pt x="801767" y="538542"/>
                </a:lnTo>
                <a:lnTo>
                  <a:pt x="814191" y="525525"/>
                </a:lnTo>
                <a:lnTo>
                  <a:pt x="829412" y="492550"/>
                </a:lnTo>
                <a:lnTo>
                  <a:pt x="926582" y="492550"/>
                </a:lnTo>
                <a:lnTo>
                  <a:pt x="955563" y="464116"/>
                </a:lnTo>
                <a:lnTo>
                  <a:pt x="955625" y="456466"/>
                </a:lnTo>
                <a:lnTo>
                  <a:pt x="832938" y="456466"/>
                </a:lnTo>
                <a:lnTo>
                  <a:pt x="822009" y="416185"/>
                </a:lnTo>
                <a:lnTo>
                  <a:pt x="802043" y="389679"/>
                </a:lnTo>
                <a:close/>
              </a:path>
              <a:path w="955675" h="572135">
                <a:moveTo>
                  <a:pt x="235455" y="353605"/>
                </a:moveTo>
                <a:lnTo>
                  <a:pt x="193167" y="361607"/>
                </a:lnTo>
                <a:lnTo>
                  <a:pt x="158104" y="383516"/>
                </a:lnTo>
                <a:lnTo>
                  <a:pt x="133493" y="416185"/>
                </a:lnTo>
                <a:lnTo>
                  <a:pt x="122562" y="456466"/>
                </a:lnTo>
                <a:lnTo>
                  <a:pt x="159982" y="456466"/>
                </a:lnTo>
                <a:lnTo>
                  <a:pt x="164444" y="435170"/>
                </a:lnTo>
                <a:lnTo>
                  <a:pt x="180976" y="411506"/>
                </a:lnTo>
                <a:lnTo>
                  <a:pt x="205479" y="395538"/>
                </a:lnTo>
                <a:lnTo>
                  <a:pt x="235455" y="389679"/>
                </a:lnTo>
                <a:lnTo>
                  <a:pt x="317433" y="389679"/>
                </a:lnTo>
                <a:lnTo>
                  <a:pt x="312791" y="383516"/>
                </a:lnTo>
                <a:lnTo>
                  <a:pt x="277735" y="361607"/>
                </a:lnTo>
                <a:lnTo>
                  <a:pt x="235455" y="353605"/>
                </a:lnTo>
                <a:close/>
              </a:path>
              <a:path w="955675" h="572135">
                <a:moveTo>
                  <a:pt x="720056" y="353605"/>
                </a:moveTo>
                <a:lnTo>
                  <a:pt x="677770" y="361607"/>
                </a:lnTo>
                <a:lnTo>
                  <a:pt x="642711" y="383516"/>
                </a:lnTo>
                <a:lnTo>
                  <a:pt x="618104" y="416185"/>
                </a:lnTo>
                <a:lnTo>
                  <a:pt x="607174" y="456466"/>
                </a:lnTo>
                <a:lnTo>
                  <a:pt x="644584" y="456466"/>
                </a:lnTo>
                <a:lnTo>
                  <a:pt x="649047" y="435170"/>
                </a:lnTo>
                <a:lnTo>
                  <a:pt x="665582" y="411506"/>
                </a:lnTo>
                <a:lnTo>
                  <a:pt x="690085" y="395538"/>
                </a:lnTo>
                <a:lnTo>
                  <a:pt x="720056" y="389679"/>
                </a:lnTo>
                <a:lnTo>
                  <a:pt x="802043" y="389679"/>
                </a:lnTo>
                <a:lnTo>
                  <a:pt x="797402" y="383516"/>
                </a:lnTo>
                <a:lnTo>
                  <a:pt x="762342" y="361607"/>
                </a:lnTo>
                <a:lnTo>
                  <a:pt x="720056" y="353605"/>
                </a:lnTo>
                <a:close/>
              </a:path>
              <a:path w="955675" h="572135">
                <a:moveTo>
                  <a:pt x="955625" y="269951"/>
                </a:moveTo>
                <a:lnTo>
                  <a:pt x="919540" y="269951"/>
                </a:lnTo>
                <a:lnTo>
                  <a:pt x="919540" y="456466"/>
                </a:lnTo>
                <a:lnTo>
                  <a:pt x="955625" y="456466"/>
                </a:lnTo>
                <a:lnTo>
                  <a:pt x="955625" y="269951"/>
                </a:lnTo>
                <a:close/>
              </a:path>
              <a:path w="955675" h="572135">
                <a:moveTo>
                  <a:pt x="642980" y="36084"/>
                </a:moveTo>
                <a:lnTo>
                  <a:pt x="606896" y="36084"/>
                </a:lnTo>
                <a:lnTo>
                  <a:pt x="606896" y="241424"/>
                </a:lnTo>
                <a:lnTo>
                  <a:pt x="609183" y="252600"/>
                </a:lnTo>
                <a:lnTo>
                  <a:pt x="615416" y="261738"/>
                </a:lnTo>
                <a:lnTo>
                  <a:pt x="624655" y="267905"/>
                </a:lnTo>
                <a:lnTo>
                  <a:pt x="635959" y="270168"/>
                </a:lnTo>
                <a:lnTo>
                  <a:pt x="955625" y="269951"/>
                </a:lnTo>
                <a:lnTo>
                  <a:pt x="955625" y="262600"/>
                </a:lnTo>
                <a:lnTo>
                  <a:pt x="953338" y="251424"/>
                </a:lnTo>
                <a:lnTo>
                  <a:pt x="947106" y="242286"/>
                </a:lnTo>
                <a:lnTo>
                  <a:pt x="937870" y="236119"/>
                </a:lnTo>
                <a:lnTo>
                  <a:pt x="927653" y="234073"/>
                </a:lnTo>
                <a:lnTo>
                  <a:pt x="642980" y="234073"/>
                </a:lnTo>
                <a:lnTo>
                  <a:pt x="642980" y="36084"/>
                </a:lnTo>
                <a:close/>
              </a:path>
              <a:path w="955675" h="572135">
                <a:moveTo>
                  <a:pt x="834778" y="36084"/>
                </a:moveTo>
                <a:lnTo>
                  <a:pt x="798132" y="36084"/>
                </a:lnTo>
                <a:lnTo>
                  <a:pt x="832722" y="233929"/>
                </a:lnTo>
                <a:lnTo>
                  <a:pt x="642980" y="234073"/>
                </a:lnTo>
                <a:lnTo>
                  <a:pt x="927653" y="234073"/>
                </a:lnTo>
                <a:lnTo>
                  <a:pt x="926778" y="233898"/>
                </a:lnTo>
                <a:lnTo>
                  <a:pt x="869342" y="233898"/>
                </a:lnTo>
                <a:lnTo>
                  <a:pt x="834778" y="36084"/>
                </a:lnTo>
                <a:close/>
              </a:path>
              <a:path w="955675" h="572135">
                <a:moveTo>
                  <a:pt x="926572" y="233857"/>
                </a:moveTo>
                <a:lnTo>
                  <a:pt x="869342" y="233898"/>
                </a:lnTo>
                <a:lnTo>
                  <a:pt x="926778" y="233898"/>
                </a:lnTo>
                <a:lnTo>
                  <a:pt x="926572" y="233857"/>
                </a:lnTo>
                <a:close/>
              </a:path>
            </a:pathLst>
          </a:custGeom>
          <a:solidFill>
            <a:srgbClr val="3C17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7132" y="4157486"/>
            <a:ext cx="450850" cy="79375"/>
          </a:xfrm>
          <a:custGeom>
            <a:avLst/>
            <a:gdLst/>
            <a:ahLst/>
            <a:cxnLst/>
            <a:rect l="l" t="t" r="r" b="b"/>
            <a:pathLst>
              <a:path w="450850" h="79375">
                <a:moveTo>
                  <a:pt x="450338" y="79251"/>
                </a:moveTo>
                <a:lnTo>
                  <a:pt x="430332" y="75968"/>
                </a:lnTo>
                <a:lnTo>
                  <a:pt x="398205" y="58950"/>
                </a:lnTo>
                <a:lnTo>
                  <a:pt x="373412" y="32975"/>
                </a:lnTo>
                <a:lnTo>
                  <a:pt x="358195" y="0"/>
                </a:lnTo>
                <a:lnTo>
                  <a:pt x="92305" y="0"/>
                </a:lnTo>
                <a:lnTo>
                  <a:pt x="77140" y="32736"/>
                </a:lnTo>
                <a:lnTo>
                  <a:pt x="52415" y="58737"/>
                </a:lnTo>
                <a:lnTo>
                  <a:pt x="20297" y="75889"/>
                </a:lnTo>
                <a:lnTo>
                  <a:pt x="0" y="79251"/>
                </a:lnTo>
              </a:path>
            </a:pathLst>
          </a:custGeom>
          <a:ln w="10309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4627" y="3664936"/>
            <a:ext cx="955675" cy="572135"/>
          </a:xfrm>
          <a:custGeom>
            <a:avLst/>
            <a:gdLst/>
            <a:ahLst/>
            <a:cxnLst/>
            <a:rect l="l" t="t" r="r" b="b"/>
            <a:pathLst>
              <a:path w="955675" h="572135">
                <a:moveTo>
                  <a:pt x="218401" y="571802"/>
                </a:moveTo>
                <a:lnTo>
                  <a:pt x="198099" y="568439"/>
                </a:lnTo>
                <a:lnTo>
                  <a:pt x="165976" y="551287"/>
                </a:lnTo>
                <a:lnTo>
                  <a:pt x="141250" y="525286"/>
                </a:lnTo>
                <a:lnTo>
                  <a:pt x="126088" y="492550"/>
                </a:lnTo>
                <a:lnTo>
                  <a:pt x="29053" y="492550"/>
                </a:lnTo>
                <a:lnTo>
                  <a:pt x="17754" y="490289"/>
                </a:lnTo>
                <a:lnTo>
                  <a:pt x="8518" y="484126"/>
                </a:lnTo>
                <a:lnTo>
                  <a:pt x="2286" y="474991"/>
                </a:lnTo>
                <a:lnTo>
                  <a:pt x="0" y="463817"/>
                </a:lnTo>
                <a:lnTo>
                  <a:pt x="0" y="28743"/>
                </a:lnTo>
                <a:lnTo>
                  <a:pt x="2286" y="17567"/>
                </a:lnTo>
                <a:lnTo>
                  <a:pt x="8518" y="8429"/>
                </a:lnTo>
                <a:lnTo>
                  <a:pt x="17754" y="2262"/>
                </a:lnTo>
                <a:lnTo>
                  <a:pt x="29053" y="0"/>
                </a:lnTo>
                <a:lnTo>
                  <a:pt x="804174" y="0"/>
                </a:lnTo>
                <a:lnTo>
                  <a:pt x="833155" y="26795"/>
                </a:lnTo>
                <a:lnTo>
                  <a:pt x="869342" y="233898"/>
                </a:lnTo>
                <a:lnTo>
                  <a:pt x="926572" y="233857"/>
                </a:lnTo>
                <a:lnTo>
                  <a:pt x="937870" y="236119"/>
                </a:lnTo>
                <a:lnTo>
                  <a:pt x="947106" y="242286"/>
                </a:lnTo>
                <a:lnTo>
                  <a:pt x="953338" y="251424"/>
                </a:lnTo>
                <a:lnTo>
                  <a:pt x="955625" y="262600"/>
                </a:lnTo>
                <a:lnTo>
                  <a:pt x="955625" y="463817"/>
                </a:lnTo>
                <a:lnTo>
                  <a:pt x="953338" y="474991"/>
                </a:lnTo>
                <a:lnTo>
                  <a:pt x="947108" y="484126"/>
                </a:lnTo>
                <a:lnTo>
                  <a:pt x="937875" y="490289"/>
                </a:lnTo>
                <a:lnTo>
                  <a:pt x="926582" y="492550"/>
                </a:lnTo>
                <a:lnTo>
                  <a:pt x="829412" y="492550"/>
                </a:lnTo>
                <a:lnTo>
                  <a:pt x="814191" y="525525"/>
                </a:lnTo>
                <a:lnTo>
                  <a:pt x="789399" y="551500"/>
                </a:lnTo>
                <a:lnTo>
                  <a:pt x="757274" y="568519"/>
                </a:lnTo>
                <a:lnTo>
                  <a:pt x="737269" y="571802"/>
                </a:lnTo>
              </a:path>
            </a:pathLst>
          </a:custGeom>
          <a:ln w="10309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02453" y="4049460"/>
            <a:ext cx="164461" cy="159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17851" y="4049460"/>
            <a:ext cx="164451" cy="159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00712" y="3701020"/>
            <a:ext cx="883919" cy="421005"/>
          </a:xfrm>
          <a:custGeom>
            <a:avLst/>
            <a:gdLst/>
            <a:ahLst/>
            <a:cxnLst/>
            <a:rect l="l" t="t" r="r" b="b"/>
            <a:pathLst>
              <a:path w="883920" h="421004">
                <a:moveTo>
                  <a:pt x="796854" y="420381"/>
                </a:moveTo>
                <a:lnTo>
                  <a:pt x="883456" y="420381"/>
                </a:lnTo>
                <a:lnTo>
                  <a:pt x="883456" y="233867"/>
                </a:lnTo>
                <a:lnTo>
                  <a:pt x="599875" y="234083"/>
                </a:lnTo>
                <a:lnTo>
                  <a:pt x="588570" y="231821"/>
                </a:lnTo>
                <a:lnTo>
                  <a:pt x="579331" y="225654"/>
                </a:lnTo>
                <a:lnTo>
                  <a:pt x="573098" y="216516"/>
                </a:lnTo>
                <a:lnTo>
                  <a:pt x="570812" y="205340"/>
                </a:lnTo>
                <a:lnTo>
                  <a:pt x="570812" y="0"/>
                </a:lnTo>
                <a:lnTo>
                  <a:pt x="0" y="0"/>
                </a:lnTo>
                <a:lnTo>
                  <a:pt x="0" y="420381"/>
                </a:lnTo>
                <a:lnTo>
                  <a:pt x="86478" y="420381"/>
                </a:lnTo>
                <a:lnTo>
                  <a:pt x="97409" y="380100"/>
                </a:lnTo>
                <a:lnTo>
                  <a:pt x="122020" y="347432"/>
                </a:lnTo>
                <a:lnTo>
                  <a:pt x="157083" y="325523"/>
                </a:lnTo>
                <a:lnTo>
                  <a:pt x="199370" y="317521"/>
                </a:lnTo>
                <a:lnTo>
                  <a:pt x="241650" y="325523"/>
                </a:lnTo>
                <a:lnTo>
                  <a:pt x="276707" y="347432"/>
                </a:lnTo>
                <a:lnTo>
                  <a:pt x="301313" y="380100"/>
                </a:lnTo>
                <a:lnTo>
                  <a:pt x="312242" y="420381"/>
                </a:lnTo>
                <a:lnTo>
                  <a:pt x="571090" y="420381"/>
                </a:lnTo>
                <a:lnTo>
                  <a:pt x="582019" y="380100"/>
                </a:lnTo>
                <a:lnTo>
                  <a:pt x="606627" y="347432"/>
                </a:lnTo>
                <a:lnTo>
                  <a:pt x="641686" y="325523"/>
                </a:lnTo>
                <a:lnTo>
                  <a:pt x="683972" y="317521"/>
                </a:lnTo>
                <a:lnTo>
                  <a:pt x="726258" y="325523"/>
                </a:lnTo>
                <a:lnTo>
                  <a:pt x="761317" y="347432"/>
                </a:lnTo>
                <a:lnTo>
                  <a:pt x="785924" y="380100"/>
                </a:lnTo>
                <a:lnTo>
                  <a:pt x="796854" y="420381"/>
                </a:lnTo>
              </a:path>
            </a:pathLst>
          </a:custGeom>
          <a:ln w="10309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7608" y="3701020"/>
            <a:ext cx="189865" cy="198120"/>
          </a:xfrm>
          <a:custGeom>
            <a:avLst/>
            <a:gdLst/>
            <a:ahLst/>
            <a:cxnLst/>
            <a:rect l="l" t="t" r="r" b="b"/>
            <a:pathLst>
              <a:path w="189864" h="198120">
                <a:moveTo>
                  <a:pt x="0" y="0"/>
                </a:moveTo>
                <a:lnTo>
                  <a:pt x="0" y="197989"/>
                </a:lnTo>
                <a:lnTo>
                  <a:pt x="189741" y="197844"/>
                </a:lnTo>
                <a:lnTo>
                  <a:pt x="155152" y="0"/>
                </a:lnTo>
                <a:lnTo>
                  <a:pt x="0" y="0"/>
                </a:lnTo>
              </a:path>
            </a:pathLst>
          </a:custGeom>
          <a:ln w="10309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612838" y="4448205"/>
            <a:ext cx="3039411" cy="14836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66115" marR="658495" algn="ctr">
              <a:lnSpc>
                <a:spcPct val="101499"/>
              </a:lnSpc>
              <a:spcBef>
                <a:spcPts val="90"/>
              </a:spcBef>
            </a:pPr>
            <a:r>
              <a:rPr sz="2000" b="1" u="sng" spc="-85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Тарифный </a:t>
            </a:r>
            <a:r>
              <a:rPr sz="2000" b="1" u="sng" spc="-85" dirty="0">
                <a:latin typeface="Century Gothic"/>
                <a:cs typeface="Century Gothic"/>
              </a:rPr>
              <a:t> </a:t>
            </a:r>
            <a:r>
              <a:rPr sz="2000" b="1" u="sng" spc="55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кальк</a:t>
            </a:r>
            <a:r>
              <a:rPr sz="2000" b="1" u="sng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у</a:t>
            </a:r>
            <a:r>
              <a:rPr sz="2000" b="1" u="sng" spc="229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ля</a:t>
            </a:r>
            <a:r>
              <a:rPr sz="2000" b="1" u="sng" spc="155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т</a:t>
            </a:r>
            <a:r>
              <a:rPr sz="2000" b="1" u="sng" spc="-110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ор</a:t>
            </a:r>
            <a:endParaRPr sz="2000" b="1" u="sng" dirty="0">
              <a:latin typeface="Century Gothic"/>
              <a:cs typeface="Century Gothic"/>
            </a:endParaRPr>
          </a:p>
          <a:p>
            <a:pPr marL="12700" marR="5080" indent="-635" algn="ctr">
              <a:lnSpc>
                <a:spcPct val="100800"/>
              </a:lnSpc>
              <a:spcBef>
                <a:spcPts val="1450"/>
              </a:spcBef>
            </a:pPr>
            <a:r>
              <a:rPr sz="1450" spc="75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1450" spc="55" dirty="0">
                <a:solidFill>
                  <a:srgbClr val="FFFFFF"/>
                </a:solidFill>
                <a:latin typeface="Tahoma"/>
                <a:cs typeface="Tahoma"/>
              </a:rPr>
              <a:t>сайте компании </a:t>
            </a:r>
            <a:r>
              <a:rPr sz="1450" spc="90" dirty="0">
                <a:solidFill>
                  <a:srgbClr val="FFFFFF"/>
                </a:solidFill>
                <a:latin typeface="Tahoma"/>
                <a:cs typeface="Tahoma"/>
              </a:rPr>
              <a:t>Вы </a:t>
            </a:r>
            <a:r>
              <a:rPr sz="1450" spc="35" dirty="0">
                <a:solidFill>
                  <a:srgbClr val="FFFFFF"/>
                </a:solidFill>
                <a:latin typeface="Tahoma"/>
                <a:cs typeface="Tahoma"/>
              </a:rPr>
              <a:t>можете  </a:t>
            </a:r>
            <a:r>
              <a:rPr sz="1450" spc="50" dirty="0">
                <a:solidFill>
                  <a:srgbClr val="FFFFFF"/>
                </a:solidFill>
                <a:latin typeface="Tahoma"/>
                <a:cs typeface="Tahoma"/>
              </a:rPr>
              <a:t>рассчитать </a:t>
            </a:r>
            <a:r>
              <a:rPr sz="1450" spc="60" dirty="0">
                <a:solidFill>
                  <a:srgbClr val="FFFFFF"/>
                </a:solidFill>
                <a:latin typeface="Tahoma"/>
                <a:cs typeface="Tahoma"/>
              </a:rPr>
              <a:t>стоимость</a:t>
            </a:r>
            <a:r>
              <a:rPr sz="145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Tahoma"/>
                <a:cs typeface="Tahoma"/>
              </a:rPr>
              <a:t>доставки,  указав </a:t>
            </a:r>
            <a:r>
              <a:rPr sz="1450" spc="45" dirty="0">
                <a:solidFill>
                  <a:srgbClr val="FFFFFF"/>
                </a:solidFill>
                <a:latin typeface="Tahoma"/>
                <a:cs typeface="Tahoma"/>
              </a:rPr>
              <a:t>параметры</a:t>
            </a:r>
            <a:r>
              <a:rPr sz="145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Tahoma"/>
                <a:cs typeface="Tahoma"/>
              </a:rPr>
              <a:t>отравления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75228" y="8404203"/>
            <a:ext cx="2624622" cy="149547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000" b="1" spc="-35" dirty="0">
                <a:latin typeface="Century Gothic"/>
                <a:cs typeface="Century Gothic"/>
              </a:rPr>
              <a:t>Услуга</a:t>
            </a:r>
            <a:endParaRPr sz="2000" b="1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000" b="1" u="heavy" spc="114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«Личный</a:t>
            </a:r>
            <a:r>
              <a:rPr sz="2000" b="1" u="heavy" spc="-45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b="1" u="heavy" spc="20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кабинет»</a:t>
            </a:r>
            <a:endParaRPr sz="2000" b="1" dirty="0">
              <a:latin typeface="Century Gothic"/>
              <a:cs typeface="Century Gothic"/>
            </a:endParaRPr>
          </a:p>
          <a:p>
            <a:pPr marL="67310" marR="59690" indent="-635" algn="ctr">
              <a:lnSpc>
                <a:spcPct val="100800"/>
              </a:lnSpc>
              <a:spcBef>
                <a:spcPts val="1450"/>
              </a:spcBef>
            </a:pPr>
            <a:r>
              <a:rPr sz="1450" spc="60" dirty="0">
                <a:solidFill>
                  <a:srgbClr val="FFFFFF"/>
                </a:solidFill>
                <a:latin typeface="Tahoma"/>
                <a:cs typeface="Tahoma"/>
              </a:rPr>
              <a:t>Позволяет</a:t>
            </a:r>
            <a:r>
              <a:rPr sz="145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FFFFFF"/>
                </a:solidFill>
                <a:latin typeface="Tahoma"/>
                <a:cs typeface="Tahoma"/>
              </a:rPr>
              <a:t>осуществлять  </a:t>
            </a:r>
            <a:r>
              <a:rPr sz="1450" spc="50" dirty="0">
                <a:solidFill>
                  <a:srgbClr val="FFFFFF"/>
                </a:solidFill>
                <a:latin typeface="Tahoma"/>
                <a:cs typeface="Tahoma"/>
              </a:rPr>
              <a:t>оперативное</a:t>
            </a:r>
            <a:r>
              <a:rPr sz="14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Tahoma"/>
                <a:cs typeface="Tahoma"/>
              </a:rPr>
              <a:t>управление  </a:t>
            </a:r>
            <a:r>
              <a:rPr sz="1450" spc="65" dirty="0">
                <a:solidFill>
                  <a:srgbClr val="FFFFFF"/>
                </a:solidFill>
                <a:latin typeface="Tahoma"/>
                <a:cs typeface="Tahoma"/>
              </a:rPr>
              <a:t>Вашими</a:t>
            </a:r>
            <a:r>
              <a:rPr sz="145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FFFFFF"/>
                </a:solidFill>
                <a:latin typeface="Tahoma"/>
                <a:cs typeface="Tahoma"/>
              </a:rPr>
              <a:t>заказами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07110" y="4448205"/>
            <a:ext cx="3370623" cy="1953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4845" marR="657225" algn="ctr">
              <a:lnSpc>
                <a:spcPts val="2530"/>
              </a:lnSpc>
              <a:spcBef>
                <a:spcPts val="105"/>
              </a:spcBef>
            </a:pPr>
            <a:r>
              <a:rPr sz="2000" b="1" u="sng" spc="50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О</a:t>
            </a:r>
            <a:r>
              <a:rPr sz="2000" b="1" u="sng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т</a:t>
            </a:r>
            <a:r>
              <a:rPr sz="2000" b="1" u="sng" spc="-25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слеживание </a:t>
            </a:r>
            <a:r>
              <a:rPr sz="2000" b="1" u="sng" spc="-10" dirty="0">
                <a:latin typeface="Century Gothic"/>
                <a:cs typeface="Century Gothic"/>
              </a:rPr>
              <a:t> </a:t>
            </a:r>
            <a:r>
              <a:rPr sz="2000" b="1" u="sng" spc="75" dirty="0">
                <a:latin typeface="Century Gothic"/>
                <a:cs typeface="Century Gothic"/>
              </a:rPr>
              <a:t>грузов</a:t>
            </a:r>
            <a:endParaRPr sz="2000" b="1" u="sng" dirty="0">
              <a:latin typeface="Century Gothic"/>
              <a:cs typeface="Century Gothic"/>
            </a:endParaRPr>
          </a:p>
          <a:p>
            <a:pPr marL="12700" marR="5080" algn="ctr">
              <a:lnSpc>
                <a:spcPct val="100800"/>
              </a:lnSpc>
              <a:spcBef>
                <a:spcPts val="1345"/>
              </a:spcBef>
            </a:pPr>
            <a:r>
              <a:rPr sz="1450" spc="50" dirty="0">
                <a:solidFill>
                  <a:srgbClr val="FFFFFF"/>
                </a:solidFill>
                <a:latin typeface="Tahoma"/>
                <a:cs typeface="Tahoma"/>
              </a:rPr>
              <a:t>Интерактивные </a:t>
            </a:r>
            <a:r>
              <a:rPr sz="1450" spc="65" dirty="0">
                <a:solidFill>
                  <a:srgbClr val="FFFFFF"/>
                </a:solidFill>
                <a:latin typeface="Tahoma"/>
                <a:cs typeface="Tahoma"/>
              </a:rPr>
              <a:t>системы </a:t>
            </a:r>
            <a:r>
              <a:rPr sz="1450" spc="50" dirty="0">
                <a:solidFill>
                  <a:srgbClr val="FFFFFF"/>
                </a:solidFill>
                <a:latin typeface="Tahoma"/>
                <a:cs typeface="Tahoma"/>
              </a:rPr>
              <a:t>трекинга  </a:t>
            </a:r>
            <a:r>
              <a:rPr sz="1450" spc="55" dirty="0">
                <a:solidFill>
                  <a:srgbClr val="FFFFFF"/>
                </a:solidFill>
                <a:latin typeface="Tahoma"/>
                <a:cs typeface="Tahoma"/>
              </a:rPr>
              <a:t>позволяют</a:t>
            </a:r>
            <a:r>
              <a:rPr sz="145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Tahoma"/>
                <a:cs typeface="Tahoma"/>
              </a:rPr>
              <a:t>моментально</a:t>
            </a:r>
            <a:r>
              <a:rPr sz="14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FFFFFF"/>
                </a:solidFill>
                <a:latin typeface="Tahoma"/>
                <a:cs typeface="Tahoma"/>
              </a:rPr>
              <a:t>отследить </a:t>
            </a:r>
            <a:r>
              <a:rPr sz="145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45" dirty="0">
                <a:solidFill>
                  <a:srgbClr val="FFFFFF"/>
                </a:solidFill>
                <a:latin typeface="Tahoma"/>
                <a:cs typeface="Tahoma"/>
              </a:rPr>
              <a:t>текущее </a:t>
            </a:r>
            <a:r>
              <a:rPr sz="1450" spc="60" dirty="0">
                <a:solidFill>
                  <a:srgbClr val="FFFFFF"/>
                </a:solidFill>
                <a:latin typeface="Tahoma"/>
                <a:cs typeface="Tahoma"/>
              </a:rPr>
              <a:t>местонахождение</a:t>
            </a:r>
            <a:r>
              <a:rPr sz="1450" spc="-2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Tahoma"/>
                <a:cs typeface="Tahoma"/>
              </a:rPr>
              <a:t>Вашего  </a:t>
            </a:r>
            <a:r>
              <a:rPr sz="1450" spc="40" dirty="0">
                <a:solidFill>
                  <a:srgbClr val="FFFFFF"/>
                </a:solidFill>
                <a:latin typeface="Tahoma"/>
                <a:cs typeface="Tahoma"/>
              </a:rPr>
              <a:t>отправления, </a:t>
            </a:r>
            <a:r>
              <a:rPr sz="1450" spc="65" dirty="0">
                <a:solidFill>
                  <a:srgbClr val="FFFFFF"/>
                </a:solidFill>
                <a:latin typeface="Tahoma"/>
                <a:cs typeface="Tahoma"/>
              </a:rPr>
              <a:t>используя </a:t>
            </a:r>
            <a:r>
              <a:rPr sz="1450" spc="60" dirty="0">
                <a:solidFill>
                  <a:srgbClr val="FFFFFF"/>
                </a:solidFill>
                <a:latin typeface="Tahoma"/>
                <a:cs typeface="Tahoma"/>
              </a:rPr>
              <a:t>его  </a:t>
            </a:r>
            <a:r>
              <a:rPr sz="1450" spc="50" dirty="0">
                <a:solidFill>
                  <a:srgbClr val="FFFFFF"/>
                </a:solidFill>
                <a:latin typeface="Tahoma"/>
                <a:cs typeface="Tahoma"/>
              </a:rPr>
              <a:t>идентификационный</a:t>
            </a:r>
            <a:r>
              <a:rPr sz="14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Tahoma"/>
                <a:cs typeface="Tahoma"/>
              </a:rPr>
              <a:t>номер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726360" y="4448205"/>
            <a:ext cx="3039401" cy="19385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5830" marR="918210" algn="ctr">
              <a:lnSpc>
                <a:spcPts val="2530"/>
              </a:lnSpc>
              <a:spcBef>
                <a:spcPts val="105"/>
              </a:spcBef>
            </a:pPr>
            <a:r>
              <a:rPr sz="2000" b="1" spc="155" dirty="0">
                <a:latin typeface="Century Gothic"/>
                <a:cs typeface="Century Gothic"/>
              </a:rPr>
              <a:t>Вызов  </a:t>
            </a:r>
            <a:r>
              <a:rPr sz="2000" b="1" u="heavy" spc="-45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курьера</a:t>
            </a:r>
            <a:endParaRPr sz="2000" b="1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360"/>
              </a:spcBef>
            </a:pPr>
            <a:r>
              <a:rPr sz="1450" spc="35" dirty="0">
                <a:solidFill>
                  <a:srgbClr val="FFFFFF"/>
                </a:solidFill>
                <a:latin typeface="Tahoma"/>
                <a:cs typeface="Tahoma"/>
              </a:rPr>
              <a:t>Хотите </a:t>
            </a:r>
            <a:r>
              <a:rPr sz="1450" spc="40" dirty="0">
                <a:solidFill>
                  <a:srgbClr val="FFFFFF"/>
                </a:solidFill>
                <a:latin typeface="Tahoma"/>
                <a:cs typeface="Tahoma"/>
              </a:rPr>
              <a:t>вызвать</a:t>
            </a:r>
            <a:r>
              <a:rPr sz="145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35" dirty="0">
                <a:solidFill>
                  <a:srgbClr val="FFFFFF"/>
                </a:solidFill>
                <a:latin typeface="Tahoma"/>
                <a:cs typeface="Tahoma"/>
              </a:rPr>
              <a:t>курьера,</a:t>
            </a:r>
            <a:endParaRPr sz="145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450" spc="55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145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65" dirty="0">
                <a:solidFill>
                  <a:srgbClr val="FFFFFF"/>
                </a:solidFill>
                <a:latin typeface="Tahoma"/>
                <a:cs typeface="Tahoma"/>
              </a:rPr>
              <a:t>снимая</a:t>
            </a:r>
            <a:r>
              <a:rPr sz="145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40" dirty="0">
                <a:solidFill>
                  <a:srgbClr val="FFFFFF"/>
                </a:solidFill>
                <a:latin typeface="Tahoma"/>
                <a:cs typeface="Tahoma"/>
              </a:rPr>
              <a:t>телефонной</a:t>
            </a:r>
            <a:r>
              <a:rPr sz="145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Tahoma"/>
                <a:cs typeface="Tahoma"/>
              </a:rPr>
              <a:t>трубки?</a:t>
            </a:r>
            <a:endParaRPr sz="1450" dirty="0">
              <a:latin typeface="Tahoma"/>
              <a:cs typeface="Tahoma"/>
            </a:endParaRPr>
          </a:p>
          <a:p>
            <a:pPr marL="12700" marR="5080" indent="-635" algn="ctr">
              <a:lnSpc>
                <a:spcPct val="100800"/>
              </a:lnSpc>
            </a:pPr>
            <a:r>
              <a:rPr sz="1450" spc="70" dirty="0">
                <a:solidFill>
                  <a:srgbClr val="FFFFFF"/>
                </a:solidFill>
                <a:latin typeface="Tahoma"/>
                <a:cs typeface="Tahoma"/>
              </a:rPr>
              <a:t>Воспользуйтесь </a:t>
            </a:r>
            <a:r>
              <a:rPr sz="1450" spc="65" dirty="0">
                <a:solidFill>
                  <a:srgbClr val="FFFFFF"/>
                </a:solidFill>
                <a:latin typeface="Tahoma"/>
                <a:cs typeface="Tahoma"/>
              </a:rPr>
              <a:t>удобной  </a:t>
            </a:r>
            <a:r>
              <a:rPr sz="1450" spc="20" dirty="0">
                <a:solidFill>
                  <a:srgbClr val="FFFFFF"/>
                </a:solidFill>
                <a:latin typeface="Tahoma"/>
                <a:cs typeface="Tahoma"/>
              </a:rPr>
              <a:t>формой,</a:t>
            </a:r>
            <a:r>
              <a:rPr sz="14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Tahoma"/>
                <a:cs typeface="Tahoma"/>
              </a:rPr>
              <a:t>которая</a:t>
            </a:r>
            <a:r>
              <a:rPr sz="14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FFFFFF"/>
                </a:solidFill>
                <a:latin typeface="Tahoma"/>
                <a:cs typeface="Tahoma"/>
              </a:rPr>
              <a:t>есть</a:t>
            </a:r>
            <a:r>
              <a:rPr sz="14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45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45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45" dirty="0">
                <a:solidFill>
                  <a:srgbClr val="FFFFFF"/>
                </a:solidFill>
                <a:latin typeface="Tahoma"/>
                <a:cs typeface="Tahoma"/>
              </a:rPr>
              <a:t>нашем  </a:t>
            </a:r>
            <a:r>
              <a:rPr sz="1450" spc="55" dirty="0">
                <a:solidFill>
                  <a:srgbClr val="FFFFFF"/>
                </a:solidFill>
                <a:latin typeface="Tahoma"/>
                <a:cs typeface="Tahoma"/>
              </a:rPr>
              <a:t>сайте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316998" y="8404203"/>
            <a:ext cx="3964652" cy="1934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021715">
              <a:lnSpc>
                <a:spcPct val="101499"/>
              </a:lnSpc>
              <a:spcBef>
                <a:spcPts val="90"/>
              </a:spcBef>
            </a:pPr>
            <a:r>
              <a:rPr sz="2000" b="1" u="heavy" spc="-70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Оповещение </a:t>
            </a:r>
            <a:r>
              <a:rPr sz="2000" b="1" spc="-70" dirty="0">
                <a:latin typeface="Century Gothic"/>
                <a:cs typeface="Century Gothic"/>
              </a:rPr>
              <a:t> </a:t>
            </a:r>
            <a:r>
              <a:rPr sz="2000" b="1" u="heavy" spc="60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клиентов </a:t>
            </a:r>
            <a:r>
              <a:rPr sz="2000" b="1" u="heavy" spc="-100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о </a:t>
            </a:r>
            <a:r>
              <a:rPr sz="2000" b="1" u="heavy" spc="30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прибытии</a:t>
            </a:r>
            <a:r>
              <a:rPr sz="2000" b="1" u="heavy" spc="35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000" b="1" u="heavy" spc="75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грузов</a:t>
            </a:r>
            <a:endParaRPr sz="2000" b="1" dirty="0">
              <a:latin typeface="Century Gothic"/>
              <a:cs typeface="Century Gothic"/>
            </a:endParaRPr>
          </a:p>
          <a:p>
            <a:pPr marL="161290" marR="153670" algn="ctr">
              <a:lnSpc>
                <a:spcPct val="100800"/>
              </a:lnSpc>
              <a:spcBef>
                <a:spcPts val="1450"/>
              </a:spcBef>
            </a:pPr>
            <a:r>
              <a:rPr sz="1450" spc="90" dirty="0">
                <a:solidFill>
                  <a:srgbClr val="FFFFFF"/>
                </a:solidFill>
                <a:latin typeface="Tahoma"/>
                <a:cs typeface="Tahoma"/>
              </a:rPr>
              <a:t>Вы </a:t>
            </a:r>
            <a:r>
              <a:rPr sz="1450" spc="40" dirty="0">
                <a:solidFill>
                  <a:srgbClr val="FFFFFF"/>
                </a:solidFill>
                <a:latin typeface="Tahoma"/>
                <a:cs typeface="Tahoma"/>
              </a:rPr>
              <a:t>будете </a:t>
            </a:r>
            <a:r>
              <a:rPr sz="1450" spc="25" dirty="0">
                <a:solidFill>
                  <a:srgbClr val="FFFFFF"/>
                </a:solidFill>
                <a:latin typeface="Tahoma"/>
                <a:cs typeface="Tahoma"/>
              </a:rPr>
              <a:t>знать, </a:t>
            </a:r>
            <a:r>
              <a:rPr sz="1450" spc="55" dirty="0">
                <a:solidFill>
                  <a:srgbClr val="FFFFFF"/>
                </a:solidFill>
                <a:latin typeface="Tahoma"/>
                <a:cs typeface="Tahoma"/>
              </a:rPr>
              <a:t>когда </a:t>
            </a:r>
            <a:r>
              <a:rPr sz="1450" spc="65" dirty="0">
                <a:solidFill>
                  <a:srgbClr val="FFFFFF"/>
                </a:solidFill>
                <a:latin typeface="Tahoma"/>
                <a:cs typeface="Tahoma"/>
              </a:rPr>
              <a:t>Ваше  </a:t>
            </a:r>
            <a:r>
              <a:rPr sz="1450" spc="50" dirty="0">
                <a:solidFill>
                  <a:srgbClr val="FFFFFF"/>
                </a:solidFill>
                <a:latin typeface="Tahoma"/>
                <a:cs typeface="Tahoma"/>
              </a:rPr>
              <a:t>отправление </a:t>
            </a:r>
            <a:r>
              <a:rPr sz="1450" spc="55" dirty="0">
                <a:solidFill>
                  <a:srgbClr val="FFFFFF"/>
                </a:solidFill>
                <a:latin typeface="Tahoma"/>
                <a:cs typeface="Tahoma"/>
              </a:rPr>
              <a:t>было </a:t>
            </a:r>
            <a:r>
              <a:rPr sz="1450" spc="65" dirty="0">
                <a:solidFill>
                  <a:srgbClr val="FFFFFF"/>
                </a:solidFill>
                <a:latin typeface="Tahoma"/>
                <a:cs typeface="Tahoma"/>
              </a:rPr>
              <a:t>доставлено  </a:t>
            </a:r>
            <a:r>
              <a:rPr sz="1450" spc="35" dirty="0">
                <a:solidFill>
                  <a:srgbClr val="FFFFFF"/>
                </a:solidFill>
                <a:latin typeface="Tahoma"/>
                <a:cs typeface="Tahoma"/>
              </a:rPr>
              <a:t>получателю! </a:t>
            </a:r>
            <a:r>
              <a:rPr sz="1450" spc="40" dirty="0">
                <a:solidFill>
                  <a:srgbClr val="FFFFFF"/>
                </a:solidFill>
                <a:latin typeface="Tahoma"/>
                <a:cs typeface="Tahoma"/>
              </a:rPr>
              <a:t>Услуга</a:t>
            </a:r>
            <a:r>
              <a:rPr sz="145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FFFFFF"/>
                </a:solidFill>
                <a:latin typeface="Tahoma"/>
                <a:cs typeface="Tahoma"/>
              </a:rPr>
              <a:t>предоставляется  </a:t>
            </a:r>
            <a:r>
              <a:rPr sz="1450" spc="40" dirty="0">
                <a:solidFill>
                  <a:srgbClr val="FFFFFF"/>
                </a:solidFill>
                <a:latin typeface="Tahoma"/>
                <a:cs typeface="Tahoma"/>
              </a:rPr>
              <a:t>бесплатно. </a:t>
            </a:r>
            <a:r>
              <a:rPr sz="1450" spc="60" dirty="0">
                <a:solidFill>
                  <a:srgbClr val="FFFFFF"/>
                </a:solidFill>
                <a:latin typeface="Tahoma"/>
                <a:cs typeface="Tahoma"/>
              </a:rPr>
              <a:t>Подключить </a:t>
            </a:r>
            <a:r>
              <a:rPr sz="1450" spc="50" dirty="0">
                <a:solidFill>
                  <a:srgbClr val="FFFFFF"/>
                </a:solidFill>
                <a:latin typeface="Tahoma"/>
                <a:cs typeface="Tahoma"/>
              </a:rPr>
              <a:t>её </a:t>
            </a:r>
            <a:r>
              <a:rPr sz="1450" spc="60" dirty="0">
                <a:solidFill>
                  <a:srgbClr val="FFFFFF"/>
                </a:solidFill>
                <a:latin typeface="Tahoma"/>
                <a:cs typeface="Tahoma"/>
              </a:rPr>
              <a:t>можно  </a:t>
            </a:r>
            <a:r>
              <a:rPr sz="1450" spc="55" dirty="0">
                <a:solidFill>
                  <a:srgbClr val="FFFFFF"/>
                </a:solidFill>
                <a:latin typeface="Tahoma"/>
                <a:cs typeface="Tahoma"/>
              </a:rPr>
              <a:t>через </a:t>
            </a:r>
            <a:r>
              <a:rPr sz="1450" spc="30" dirty="0">
                <a:solidFill>
                  <a:srgbClr val="FFFFFF"/>
                </a:solidFill>
                <a:latin typeface="Tahoma"/>
                <a:cs typeface="Tahoma"/>
              </a:rPr>
              <a:t>«Личный</a:t>
            </a:r>
            <a:r>
              <a:rPr sz="145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30" dirty="0">
                <a:solidFill>
                  <a:srgbClr val="FFFFFF"/>
                </a:solidFill>
                <a:latin typeface="Tahoma"/>
                <a:cs typeface="Tahoma"/>
              </a:rPr>
              <a:t>кабинет»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74085" y="8404203"/>
            <a:ext cx="3370618" cy="19480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7155" marR="89535" algn="ctr">
              <a:lnSpc>
                <a:spcPct val="101499"/>
              </a:lnSpc>
              <a:spcBef>
                <a:spcPts val="90"/>
              </a:spcBef>
            </a:pPr>
            <a:r>
              <a:rPr sz="2000" b="1" spc="-15" dirty="0">
                <a:latin typeface="Century Gothic"/>
                <a:cs typeface="Century Gothic"/>
              </a:rPr>
              <a:t>Доставка </a:t>
            </a:r>
            <a:r>
              <a:rPr sz="2000" b="1" spc="215" dirty="0">
                <a:latin typeface="Century Gothic"/>
                <a:cs typeface="Century Gothic"/>
              </a:rPr>
              <a:t>в</a:t>
            </a:r>
            <a:r>
              <a:rPr sz="2000" b="1" spc="-40" dirty="0">
                <a:latin typeface="Century Gothic"/>
                <a:cs typeface="Century Gothic"/>
              </a:rPr>
              <a:t> </a:t>
            </a:r>
            <a:r>
              <a:rPr sz="2000" b="1" u="heavy" spc="60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выходные/ </a:t>
            </a:r>
            <a:r>
              <a:rPr sz="2000" b="1" spc="60" dirty="0">
                <a:latin typeface="Century Gothic"/>
                <a:cs typeface="Century Gothic"/>
              </a:rPr>
              <a:t> </a:t>
            </a:r>
            <a:r>
              <a:rPr sz="2000" b="1" u="heavy" spc="30" dirty="0">
                <a:uFill>
                  <a:solidFill>
                    <a:srgbClr val="3D1608"/>
                  </a:solidFill>
                </a:uFill>
                <a:latin typeface="Century Gothic"/>
                <a:cs typeface="Century Gothic"/>
              </a:rPr>
              <a:t>праздничные</a:t>
            </a:r>
            <a:r>
              <a:rPr sz="2000" b="1" spc="-5" dirty="0">
                <a:latin typeface="Century Gothic"/>
                <a:cs typeface="Century Gothic"/>
              </a:rPr>
              <a:t> </a:t>
            </a:r>
            <a:r>
              <a:rPr sz="2000" b="1" spc="55" dirty="0">
                <a:latin typeface="Century Gothic"/>
                <a:cs typeface="Century Gothic"/>
              </a:rPr>
              <a:t>дни</a:t>
            </a:r>
            <a:endParaRPr sz="2000" b="1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465"/>
              </a:spcBef>
            </a:pPr>
            <a:r>
              <a:rPr sz="1450" spc="80" dirty="0">
                <a:solidFill>
                  <a:srgbClr val="FFFFFF"/>
                </a:solidFill>
                <a:latin typeface="Tahoma"/>
                <a:cs typeface="Tahoma"/>
              </a:rPr>
              <a:t>При </a:t>
            </a:r>
            <a:r>
              <a:rPr sz="1450" spc="65" dirty="0">
                <a:solidFill>
                  <a:srgbClr val="FFFFFF"/>
                </a:solidFill>
                <a:latin typeface="Tahoma"/>
                <a:cs typeface="Tahoma"/>
              </a:rPr>
              <a:t>необходимости</a:t>
            </a:r>
            <a:r>
              <a:rPr sz="145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FFFFFF"/>
                </a:solidFill>
                <a:latin typeface="Tahoma"/>
                <a:cs typeface="Tahoma"/>
              </a:rPr>
              <a:t>прием</a:t>
            </a:r>
            <a:endParaRPr sz="1450" dirty="0">
              <a:latin typeface="Tahoma"/>
              <a:cs typeface="Tahoma"/>
            </a:endParaRPr>
          </a:p>
          <a:p>
            <a:pPr marL="12700" marR="5080" indent="6985" algn="ctr">
              <a:lnSpc>
                <a:spcPct val="100800"/>
              </a:lnSpc>
            </a:pPr>
            <a:r>
              <a:rPr sz="1450" spc="6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1450" spc="65" dirty="0">
                <a:solidFill>
                  <a:srgbClr val="FFFFFF"/>
                </a:solidFill>
                <a:latin typeface="Tahoma"/>
                <a:cs typeface="Tahoma"/>
              </a:rPr>
              <a:t>доставка </a:t>
            </a:r>
            <a:r>
              <a:rPr sz="1450" spc="50" dirty="0">
                <a:solidFill>
                  <a:srgbClr val="FFFFFF"/>
                </a:solidFill>
                <a:latin typeface="Tahoma"/>
                <a:cs typeface="Tahoma"/>
              </a:rPr>
              <a:t>отправлений </a:t>
            </a:r>
            <a:r>
              <a:rPr sz="1450" spc="35" dirty="0">
                <a:solidFill>
                  <a:srgbClr val="FFFFFF"/>
                </a:solidFill>
                <a:latin typeface="Tahoma"/>
                <a:cs typeface="Tahoma"/>
              </a:rPr>
              <a:t>может  </a:t>
            </a:r>
            <a:r>
              <a:rPr sz="1450" spc="65" dirty="0">
                <a:solidFill>
                  <a:srgbClr val="FFFFFF"/>
                </a:solidFill>
                <a:latin typeface="Tahoma"/>
                <a:cs typeface="Tahoma"/>
              </a:rPr>
              <a:t>осуществляться</a:t>
            </a:r>
            <a:r>
              <a:rPr sz="145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70" dirty="0">
                <a:solidFill>
                  <a:srgbClr val="FFFFFF"/>
                </a:solidFill>
                <a:latin typeface="Tahoma"/>
                <a:cs typeface="Tahoma"/>
              </a:rPr>
              <a:t>после</a:t>
            </a:r>
            <a:r>
              <a:rPr sz="145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50" dirty="0">
                <a:solidFill>
                  <a:srgbClr val="FFFFFF"/>
                </a:solidFill>
                <a:latin typeface="Tahoma"/>
                <a:cs typeface="Tahoma"/>
              </a:rPr>
              <a:t>окончания </a:t>
            </a:r>
            <a:r>
              <a:rPr sz="145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55" dirty="0">
                <a:solidFill>
                  <a:srgbClr val="FFFFFF"/>
                </a:solidFill>
                <a:latin typeface="Tahoma"/>
                <a:cs typeface="Tahoma"/>
              </a:rPr>
              <a:t>рабочего </a:t>
            </a:r>
            <a:r>
              <a:rPr sz="1450" spc="40" dirty="0">
                <a:solidFill>
                  <a:srgbClr val="FFFFFF"/>
                </a:solidFill>
                <a:latin typeface="Tahoma"/>
                <a:cs typeface="Tahoma"/>
              </a:rPr>
              <a:t>дня, </a:t>
            </a:r>
            <a:r>
              <a:rPr sz="1450" spc="3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450" spc="-3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35" dirty="0">
                <a:solidFill>
                  <a:srgbClr val="FFFFFF"/>
                </a:solidFill>
                <a:latin typeface="Tahoma"/>
                <a:cs typeface="Tahoma"/>
              </a:rPr>
              <a:t>также</a:t>
            </a:r>
            <a:endParaRPr sz="145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450" spc="45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1450" spc="55" dirty="0">
                <a:solidFill>
                  <a:srgbClr val="FFFFFF"/>
                </a:solidFill>
                <a:latin typeface="Tahoma"/>
                <a:cs typeface="Tahoma"/>
              </a:rPr>
              <a:t>выходные</a:t>
            </a:r>
            <a:r>
              <a:rPr sz="145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50" spc="80" dirty="0">
                <a:solidFill>
                  <a:srgbClr val="FFFFFF"/>
                </a:solidFill>
                <a:latin typeface="Tahoma"/>
                <a:cs typeface="Tahoma"/>
              </a:rPr>
              <a:t>дни</a:t>
            </a:r>
            <a:endParaRPr sz="1450" dirty="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62197" y="7869715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7250" y="0"/>
                </a:lnTo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21102" y="7266530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7302" y="0"/>
                </a:lnTo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70677" y="7568917"/>
            <a:ext cx="598805" cy="574675"/>
          </a:xfrm>
          <a:custGeom>
            <a:avLst/>
            <a:gdLst/>
            <a:ahLst/>
            <a:cxnLst/>
            <a:rect l="l" t="t" r="r" b="b"/>
            <a:pathLst>
              <a:path w="598804" h="574675">
                <a:moveTo>
                  <a:pt x="388875" y="408515"/>
                </a:moveTo>
                <a:lnTo>
                  <a:pt x="339320" y="403036"/>
                </a:lnTo>
                <a:lnTo>
                  <a:pt x="293833" y="387429"/>
                </a:lnTo>
                <a:lnTo>
                  <a:pt x="253710" y="362939"/>
                </a:lnTo>
                <a:lnTo>
                  <a:pt x="220248" y="330813"/>
                </a:lnTo>
                <a:lnTo>
                  <a:pt x="194742" y="292294"/>
                </a:lnTo>
                <a:lnTo>
                  <a:pt x="178487" y="248628"/>
                </a:lnTo>
                <a:lnTo>
                  <a:pt x="172781" y="201061"/>
                </a:lnTo>
                <a:lnTo>
                  <a:pt x="178138" y="154998"/>
                </a:lnTo>
                <a:lnTo>
                  <a:pt x="193421" y="112570"/>
                </a:lnTo>
                <a:lnTo>
                  <a:pt x="217449" y="74896"/>
                </a:lnTo>
                <a:lnTo>
                  <a:pt x="249040" y="43097"/>
                </a:lnTo>
                <a:lnTo>
                  <a:pt x="287015" y="18291"/>
                </a:lnTo>
                <a:lnTo>
                  <a:pt x="330191" y="1598"/>
                </a:lnTo>
                <a:lnTo>
                  <a:pt x="322513" y="922"/>
                </a:lnTo>
                <a:lnTo>
                  <a:pt x="314767" y="420"/>
                </a:lnTo>
                <a:lnTo>
                  <a:pt x="306964" y="107"/>
                </a:lnTo>
                <a:lnTo>
                  <a:pt x="299118" y="0"/>
                </a:lnTo>
                <a:lnTo>
                  <a:pt x="250605" y="3759"/>
                </a:lnTo>
                <a:lnTo>
                  <a:pt x="204583" y="14643"/>
                </a:lnTo>
                <a:lnTo>
                  <a:pt x="161667" y="32060"/>
                </a:lnTo>
                <a:lnTo>
                  <a:pt x="122473" y="55419"/>
                </a:lnTo>
                <a:lnTo>
                  <a:pt x="87619" y="84129"/>
                </a:lnTo>
                <a:lnTo>
                  <a:pt x="57719" y="117598"/>
                </a:lnTo>
                <a:lnTo>
                  <a:pt x="33391" y="155237"/>
                </a:lnTo>
                <a:lnTo>
                  <a:pt x="15251" y="196452"/>
                </a:lnTo>
                <a:lnTo>
                  <a:pt x="3915" y="240654"/>
                </a:lnTo>
                <a:lnTo>
                  <a:pt x="0" y="287251"/>
                </a:lnTo>
                <a:lnTo>
                  <a:pt x="3915" y="333842"/>
                </a:lnTo>
                <a:lnTo>
                  <a:pt x="15251" y="378037"/>
                </a:lnTo>
                <a:lnTo>
                  <a:pt x="33391" y="419247"/>
                </a:lnTo>
                <a:lnTo>
                  <a:pt x="57719" y="456880"/>
                </a:lnTo>
                <a:lnTo>
                  <a:pt x="87619" y="490345"/>
                </a:lnTo>
                <a:lnTo>
                  <a:pt x="122473" y="519051"/>
                </a:lnTo>
                <a:lnTo>
                  <a:pt x="161667" y="542406"/>
                </a:lnTo>
                <a:lnTo>
                  <a:pt x="204583" y="559821"/>
                </a:lnTo>
                <a:lnTo>
                  <a:pt x="250605" y="570703"/>
                </a:lnTo>
                <a:lnTo>
                  <a:pt x="299118" y="574461"/>
                </a:lnTo>
                <a:lnTo>
                  <a:pt x="347629" y="570703"/>
                </a:lnTo>
                <a:lnTo>
                  <a:pt x="393650" y="559821"/>
                </a:lnTo>
                <a:lnTo>
                  <a:pt x="436564" y="542406"/>
                </a:lnTo>
                <a:lnTo>
                  <a:pt x="475755" y="519051"/>
                </a:lnTo>
                <a:lnTo>
                  <a:pt x="510606" y="490345"/>
                </a:lnTo>
                <a:lnTo>
                  <a:pt x="540503" y="456880"/>
                </a:lnTo>
                <a:lnTo>
                  <a:pt x="564828" y="419247"/>
                </a:lnTo>
                <a:lnTo>
                  <a:pt x="582966" y="378037"/>
                </a:lnTo>
                <a:lnTo>
                  <a:pt x="594300" y="333842"/>
                </a:lnTo>
                <a:lnTo>
                  <a:pt x="598215" y="287251"/>
                </a:lnTo>
                <a:lnTo>
                  <a:pt x="598113" y="279716"/>
                </a:lnTo>
                <a:lnTo>
                  <a:pt x="597808" y="272232"/>
                </a:lnTo>
                <a:lnTo>
                  <a:pt x="597302" y="264790"/>
                </a:lnTo>
                <a:lnTo>
                  <a:pt x="596596" y="257384"/>
                </a:lnTo>
                <a:lnTo>
                  <a:pt x="579206" y="298849"/>
                </a:lnTo>
                <a:lnTo>
                  <a:pt x="553369" y="335312"/>
                </a:lnTo>
                <a:lnTo>
                  <a:pt x="520251" y="365642"/>
                </a:lnTo>
                <a:lnTo>
                  <a:pt x="481019" y="388706"/>
                </a:lnTo>
                <a:lnTo>
                  <a:pt x="436838" y="403374"/>
                </a:lnTo>
                <a:lnTo>
                  <a:pt x="388875" y="408515"/>
                </a:lnTo>
                <a:close/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51009" y="7193015"/>
            <a:ext cx="0" cy="150495"/>
          </a:xfrm>
          <a:custGeom>
            <a:avLst/>
            <a:gdLst/>
            <a:ahLst/>
            <a:cxnLst/>
            <a:rect l="l" t="t" r="r" b="b"/>
            <a:pathLst>
              <a:path h="150495">
                <a:moveTo>
                  <a:pt x="0" y="0"/>
                </a:moveTo>
                <a:lnTo>
                  <a:pt x="0" y="149914"/>
                </a:lnTo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97995" y="7791184"/>
            <a:ext cx="0" cy="150495"/>
          </a:xfrm>
          <a:custGeom>
            <a:avLst/>
            <a:gdLst/>
            <a:ahLst/>
            <a:cxnLst/>
            <a:rect l="l" t="t" r="r" b="b"/>
            <a:pathLst>
              <a:path h="150495">
                <a:moveTo>
                  <a:pt x="0" y="0"/>
                </a:moveTo>
                <a:lnTo>
                  <a:pt x="0" y="149914"/>
                </a:lnTo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747908" y="7461739"/>
            <a:ext cx="840740" cy="631190"/>
          </a:xfrm>
          <a:custGeom>
            <a:avLst/>
            <a:gdLst/>
            <a:ahLst/>
            <a:cxnLst/>
            <a:rect l="l" t="t" r="r" b="b"/>
            <a:pathLst>
              <a:path w="840740" h="631190">
                <a:moveTo>
                  <a:pt x="710334" y="0"/>
                </a:moveTo>
                <a:lnTo>
                  <a:pt x="130192" y="0"/>
                </a:lnTo>
                <a:lnTo>
                  <a:pt x="79512" y="9741"/>
                </a:lnTo>
                <a:lnTo>
                  <a:pt x="38129" y="36307"/>
                </a:lnTo>
                <a:lnTo>
                  <a:pt x="10230" y="75710"/>
                </a:lnTo>
                <a:lnTo>
                  <a:pt x="0" y="123964"/>
                </a:lnTo>
                <a:lnTo>
                  <a:pt x="0" y="341563"/>
                </a:lnTo>
                <a:lnTo>
                  <a:pt x="10230" y="389819"/>
                </a:lnTo>
                <a:lnTo>
                  <a:pt x="38129" y="429226"/>
                </a:lnTo>
                <a:lnTo>
                  <a:pt x="79512" y="455795"/>
                </a:lnTo>
                <a:lnTo>
                  <a:pt x="130192" y="465538"/>
                </a:lnTo>
                <a:lnTo>
                  <a:pt x="335243" y="465538"/>
                </a:lnTo>
                <a:lnTo>
                  <a:pt x="335243" y="630722"/>
                </a:lnTo>
                <a:lnTo>
                  <a:pt x="508716" y="465538"/>
                </a:lnTo>
                <a:lnTo>
                  <a:pt x="710334" y="465538"/>
                </a:lnTo>
                <a:lnTo>
                  <a:pt x="761010" y="455795"/>
                </a:lnTo>
                <a:lnTo>
                  <a:pt x="802393" y="429226"/>
                </a:lnTo>
                <a:lnTo>
                  <a:pt x="830295" y="389819"/>
                </a:lnTo>
                <a:lnTo>
                  <a:pt x="840526" y="341563"/>
                </a:lnTo>
                <a:lnTo>
                  <a:pt x="840526" y="123964"/>
                </a:lnTo>
                <a:lnTo>
                  <a:pt x="830295" y="75710"/>
                </a:lnTo>
                <a:lnTo>
                  <a:pt x="802393" y="36307"/>
                </a:lnTo>
                <a:lnTo>
                  <a:pt x="761010" y="9741"/>
                </a:lnTo>
                <a:lnTo>
                  <a:pt x="710334" y="0"/>
                </a:lnTo>
                <a:close/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961371" y="7656316"/>
            <a:ext cx="70807" cy="7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153038" y="7656316"/>
            <a:ext cx="70807" cy="708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344709" y="7656316"/>
            <a:ext cx="70807" cy="7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941319" y="3851818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306"/>
                </a:lnTo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395024" y="3851818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306"/>
                </a:lnTo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941319" y="4031972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703" y="0"/>
                </a:lnTo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971496" y="3211590"/>
            <a:ext cx="400050" cy="244475"/>
          </a:xfrm>
          <a:custGeom>
            <a:avLst/>
            <a:gdLst/>
            <a:ahLst/>
            <a:cxnLst/>
            <a:rect l="l" t="t" r="r" b="b"/>
            <a:pathLst>
              <a:path w="400050" h="244475">
                <a:moveTo>
                  <a:pt x="373317" y="240496"/>
                </a:moveTo>
                <a:lnTo>
                  <a:pt x="383594" y="244092"/>
                </a:lnTo>
                <a:lnTo>
                  <a:pt x="392009" y="242064"/>
                </a:lnTo>
                <a:lnTo>
                  <a:pt x="397694" y="234974"/>
                </a:lnTo>
                <a:lnTo>
                  <a:pt x="399782" y="223382"/>
                </a:lnTo>
                <a:lnTo>
                  <a:pt x="399782" y="128738"/>
                </a:lnTo>
                <a:lnTo>
                  <a:pt x="383102" y="89522"/>
                </a:lnTo>
                <a:lnTo>
                  <a:pt x="228485" y="5938"/>
                </a:lnTo>
                <a:lnTo>
                  <a:pt x="201205" y="0"/>
                </a:lnTo>
                <a:lnTo>
                  <a:pt x="186658" y="1423"/>
                </a:lnTo>
                <a:lnTo>
                  <a:pt x="27331" y="81519"/>
                </a:lnTo>
                <a:lnTo>
                  <a:pt x="2156" y="114776"/>
                </a:lnTo>
                <a:lnTo>
                  <a:pt x="0" y="128738"/>
                </a:lnTo>
                <a:lnTo>
                  <a:pt x="0" y="220969"/>
                </a:lnTo>
                <a:lnTo>
                  <a:pt x="2100" y="232579"/>
                </a:lnTo>
                <a:lnTo>
                  <a:pt x="7818" y="239729"/>
                </a:lnTo>
                <a:lnTo>
                  <a:pt x="16279" y="241848"/>
                </a:lnTo>
                <a:lnTo>
                  <a:pt x="26609" y="238362"/>
                </a:lnTo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930216" y="3400362"/>
            <a:ext cx="480059" cy="115570"/>
          </a:xfrm>
          <a:custGeom>
            <a:avLst/>
            <a:gdLst/>
            <a:ahLst/>
            <a:cxnLst/>
            <a:rect l="l" t="t" r="r" b="b"/>
            <a:pathLst>
              <a:path w="480059" h="115570">
                <a:moveTo>
                  <a:pt x="479683" y="115067"/>
                </a:moveTo>
                <a:lnTo>
                  <a:pt x="454957" y="82996"/>
                </a:lnTo>
                <a:lnTo>
                  <a:pt x="422825" y="55094"/>
                </a:lnTo>
                <a:lnTo>
                  <a:pt x="384267" y="32102"/>
                </a:lnTo>
                <a:lnTo>
                  <a:pt x="340264" y="14761"/>
                </a:lnTo>
                <a:lnTo>
                  <a:pt x="291793" y="3813"/>
                </a:lnTo>
                <a:lnTo>
                  <a:pt x="239836" y="0"/>
                </a:lnTo>
                <a:lnTo>
                  <a:pt x="187884" y="3813"/>
                </a:lnTo>
                <a:lnTo>
                  <a:pt x="139416" y="14761"/>
                </a:lnTo>
                <a:lnTo>
                  <a:pt x="95414" y="32102"/>
                </a:lnTo>
                <a:lnTo>
                  <a:pt x="56857" y="55094"/>
                </a:lnTo>
                <a:lnTo>
                  <a:pt x="24726" y="82996"/>
                </a:lnTo>
                <a:lnTo>
                  <a:pt x="0" y="115067"/>
                </a:lnTo>
                <a:lnTo>
                  <a:pt x="479683" y="115067"/>
                </a:lnTo>
                <a:close/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795828" y="3715182"/>
            <a:ext cx="744855" cy="497205"/>
          </a:xfrm>
          <a:custGeom>
            <a:avLst/>
            <a:gdLst/>
            <a:ahLst/>
            <a:cxnLst/>
            <a:rect l="l" t="t" r="r" b="b"/>
            <a:pathLst>
              <a:path w="744855" h="497204">
                <a:moveTo>
                  <a:pt x="505014" y="76612"/>
                </a:moveTo>
                <a:lnTo>
                  <a:pt x="505014" y="5876"/>
                </a:lnTo>
                <a:lnTo>
                  <a:pt x="477541" y="40449"/>
                </a:lnTo>
                <a:lnTo>
                  <a:pt x="446107" y="66552"/>
                </a:lnTo>
                <a:lnTo>
                  <a:pt x="411429" y="83047"/>
                </a:lnTo>
                <a:lnTo>
                  <a:pt x="374224" y="88798"/>
                </a:lnTo>
                <a:lnTo>
                  <a:pt x="335693" y="82607"/>
                </a:lnTo>
                <a:lnTo>
                  <a:pt x="299915" y="64889"/>
                </a:lnTo>
                <a:lnTo>
                  <a:pt x="267685" y="36926"/>
                </a:lnTo>
                <a:lnTo>
                  <a:pt x="239795" y="0"/>
                </a:lnTo>
                <a:lnTo>
                  <a:pt x="239671" y="76612"/>
                </a:lnTo>
                <a:lnTo>
                  <a:pt x="0" y="229372"/>
                </a:lnTo>
                <a:lnTo>
                  <a:pt x="0" y="496942"/>
                </a:lnTo>
                <a:lnTo>
                  <a:pt x="367791" y="496942"/>
                </a:lnTo>
                <a:lnTo>
                  <a:pt x="376895" y="496942"/>
                </a:lnTo>
                <a:lnTo>
                  <a:pt x="744686" y="496942"/>
                </a:lnTo>
                <a:lnTo>
                  <a:pt x="744686" y="229372"/>
                </a:lnTo>
                <a:lnTo>
                  <a:pt x="505014" y="76612"/>
                </a:lnTo>
                <a:close/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983497" y="3515430"/>
            <a:ext cx="373380" cy="288925"/>
          </a:xfrm>
          <a:custGeom>
            <a:avLst/>
            <a:gdLst/>
            <a:ahLst/>
            <a:cxnLst/>
            <a:rect l="l" t="t" r="r" b="b"/>
            <a:pathLst>
              <a:path w="373380" h="288925">
                <a:moveTo>
                  <a:pt x="0" y="0"/>
                </a:moveTo>
                <a:lnTo>
                  <a:pt x="3790" y="58154"/>
                </a:lnTo>
                <a:lnTo>
                  <a:pt x="14661" y="112319"/>
                </a:lnTo>
                <a:lnTo>
                  <a:pt x="31862" y="161334"/>
                </a:lnTo>
                <a:lnTo>
                  <a:pt x="54643" y="204038"/>
                </a:lnTo>
                <a:lnTo>
                  <a:pt x="82253" y="239272"/>
                </a:lnTo>
                <a:lnTo>
                  <a:pt x="113942" y="265875"/>
                </a:lnTo>
                <a:lnTo>
                  <a:pt x="148960" y="282688"/>
                </a:lnTo>
                <a:lnTo>
                  <a:pt x="186555" y="288550"/>
                </a:lnTo>
                <a:lnTo>
                  <a:pt x="224154" y="282688"/>
                </a:lnTo>
                <a:lnTo>
                  <a:pt x="259175" y="265875"/>
                </a:lnTo>
                <a:lnTo>
                  <a:pt x="290865" y="239272"/>
                </a:lnTo>
                <a:lnTo>
                  <a:pt x="318477" y="204038"/>
                </a:lnTo>
                <a:lnTo>
                  <a:pt x="341258" y="161334"/>
                </a:lnTo>
                <a:lnTo>
                  <a:pt x="358460" y="112319"/>
                </a:lnTo>
                <a:lnTo>
                  <a:pt x="369331" y="58154"/>
                </a:lnTo>
                <a:lnTo>
                  <a:pt x="373121" y="0"/>
                </a:lnTo>
                <a:lnTo>
                  <a:pt x="0" y="0"/>
                </a:lnTo>
                <a:close/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62798" y="3389376"/>
            <a:ext cx="637540" cy="822960"/>
          </a:xfrm>
          <a:custGeom>
            <a:avLst/>
            <a:gdLst/>
            <a:ahLst/>
            <a:cxnLst/>
            <a:rect l="l" t="t" r="r" b="b"/>
            <a:pathLst>
              <a:path w="637540" h="822960">
                <a:moveTo>
                  <a:pt x="0" y="0"/>
                </a:moveTo>
                <a:lnTo>
                  <a:pt x="636949" y="0"/>
                </a:lnTo>
                <a:lnTo>
                  <a:pt x="636949" y="822752"/>
                </a:lnTo>
                <a:lnTo>
                  <a:pt x="0" y="822752"/>
                </a:lnTo>
                <a:lnTo>
                  <a:pt x="0" y="0"/>
                </a:lnTo>
                <a:close/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841987" y="3483226"/>
            <a:ext cx="480695" cy="161290"/>
          </a:xfrm>
          <a:custGeom>
            <a:avLst/>
            <a:gdLst/>
            <a:ahLst/>
            <a:cxnLst/>
            <a:rect l="l" t="t" r="r" b="b"/>
            <a:pathLst>
              <a:path w="480695" h="161289">
                <a:moveTo>
                  <a:pt x="0" y="0"/>
                </a:moveTo>
                <a:lnTo>
                  <a:pt x="480302" y="0"/>
                </a:lnTo>
                <a:lnTo>
                  <a:pt x="480302" y="161152"/>
                </a:lnTo>
                <a:lnTo>
                  <a:pt x="0" y="161152"/>
                </a:lnTo>
                <a:lnTo>
                  <a:pt x="0" y="0"/>
                </a:lnTo>
                <a:close/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1" name="object 41"/>
          <p:cNvGraphicFramePr>
            <a:graphicFrameLocks noGrp="1"/>
          </p:cNvGraphicFramePr>
          <p:nvPr/>
        </p:nvGraphicFramePr>
        <p:xfrm>
          <a:off x="9817383" y="3730336"/>
          <a:ext cx="480695" cy="376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1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3D1608"/>
                      </a:solidFill>
                      <a:prstDash val="solid"/>
                    </a:lnL>
                    <a:lnR w="53975">
                      <a:solidFill>
                        <a:srgbClr val="3D1608"/>
                      </a:solidFill>
                      <a:prstDash val="solid"/>
                    </a:lnR>
                    <a:lnT w="53975">
                      <a:solidFill>
                        <a:srgbClr val="3D1608"/>
                      </a:solidFill>
                      <a:prstDash val="solid"/>
                    </a:lnT>
                    <a:lnB w="53975">
                      <a:solidFill>
                        <a:srgbClr val="3D1608"/>
                      </a:solidFill>
                      <a:prstDash val="solid"/>
                    </a:lnB>
                    <a:solidFill>
                      <a:srgbClr val="F4792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3D1608"/>
                      </a:solidFill>
                      <a:prstDash val="solid"/>
                    </a:lnL>
                    <a:lnR w="53975">
                      <a:solidFill>
                        <a:srgbClr val="3D1608"/>
                      </a:solidFill>
                      <a:prstDash val="solid"/>
                    </a:lnR>
                    <a:lnT w="53975">
                      <a:solidFill>
                        <a:srgbClr val="3D1608"/>
                      </a:solidFill>
                      <a:prstDash val="solid"/>
                    </a:lnT>
                    <a:lnB w="53975">
                      <a:solidFill>
                        <a:srgbClr val="3D1608"/>
                      </a:solidFill>
                      <a:prstDash val="solid"/>
                    </a:lnB>
                    <a:solidFill>
                      <a:srgbClr val="F4792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3D1608"/>
                      </a:solidFill>
                      <a:prstDash val="solid"/>
                    </a:lnL>
                    <a:lnR w="53975">
                      <a:solidFill>
                        <a:srgbClr val="3D1608"/>
                      </a:solidFill>
                      <a:prstDash val="solid"/>
                    </a:lnR>
                    <a:lnT w="53975">
                      <a:solidFill>
                        <a:srgbClr val="3D1608"/>
                      </a:solidFill>
                      <a:prstDash val="solid"/>
                    </a:lnT>
                    <a:lnB w="53975">
                      <a:solidFill>
                        <a:srgbClr val="3D1608"/>
                      </a:solidFill>
                      <a:prstDash val="solid"/>
                    </a:lnB>
                    <a:solidFill>
                      <a:srgbClr val="F479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3D1608"/>
                      </a:solidFill>
                      <a:prstDash val="solid"/>
                    </a:lnL>
                    <a:lnR w="53975">
                      <a:solidFill>
                        <a:srgbClr val="3D1608"/>
                      </a:solidFill>
                      <a:prstDash val="solid"/>
                    </a:lnR>
                    <a:lnT w="53975">
                      <a:solidFill>
                        <a:srgbClr val="3D1608"/>
                      </a:solidFill>
                      <a:prstDash val="solid"/>
                    </a:lnT>
                    <a:lnB w="53975">
                      <a:solidFill>
                        <a:srgbClr val="3D1608"/>
                      </a:solidFill>
                      <a:prstDash val="solid"/>
                    </a:lnB>
                    <a:solidFill>
                      <a:srgbClr val="F4792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3D1608"/>
                      </a:solidFill>
                      <a:prstDash val="solid"/>
                    </a:lnL>
                    <a:lnR w="53975">
                      <a:solidFill>
                        <a:srgbClr val="3D1608"/>
                      </a:solidFill>
                      <a:prstDash val="solid"/>
                    </a:lnR>
                    <a:lnT w="53975">
                      <a:solidFill>
                        <a:srgbClr val="3D1608"/>
                      </a:solidFill>
                      <a:prstDash val="solid"/>
                    </a:lnT>
                    <a:lnB w="53975">
                      <a:solidFill>
                        <a:srgbClr val="3D1608"/>
                      </a:solidFill>
                      <a:prstDash val="solid"/>
                    </a:lnB>
                    <a:solidFill>
                      <a:srgbClr val="F4792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3D1608"/>
                      </a:solidFill>
                      <a:prstDash val="solid"/>
                    </a:lnL>
                    <a:lnR w="53975">
                      <a:solidFill>
                        <a:srgbClr val="3D1608"/>
                      </a:solidFill>
                      <a:prstDash val="solid"/>
                    </a:lnR>
                    <a:lnT w="53975">
                      <a:solidFill>
                        <a:srgbClr val="3D1608"/>
                      </a:solidFill>
                      <a:prstDash val="solid"/>
                    </a:lnT>
                    <a:lnB w="53975">
                      <a:solidFill>
                        <a:srgbClr val="3D1608"/>
                      </a:solidFill>
                      <a:prstDash val="solid"/>
                    </a:lnB>
                    <a:solidFill>
                      <a:srgbClr val="F479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2" name="object 42"/>
          <p:cNvSpPr/>
          <p:nvPr/>
        </p:nvSpPr>
        <p:spPr>
          <a:xfrm>
            <a:off x="9678113" y="7449981"/>
            <a:ext cx="801370" cy="466725"/>
          </a:xfrm>
          <a:custGeom>
            <a:avLst/>
            <a:gdLst/>
            <a:ahLst/>
            <a:cxnLst/>
            <a:rect l="l" t="t" r="r" b="b"/>
            <a:pathLst>
              <a:path w="801370" h="466725">
                <a:moveTo>
                  <a:pt x="0" y="0"/>
                </a:moveTo>
                <a:lnTo>
                  <a:pt x="800978" y="0"/>
                </a:lnTo>
                <a:lnTo>
                  <a:pt x="800978" y="466219"/>
                </a:lnTo>
                <a:lnTo>
                  <a:pt x="0" y="466219"/>
                </a:lnTo>
                <a:lnTo>
                  <a:pt x="0" y="0"/>
                </a:lnTo>
                <a:close/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384521" y="8041289"/>
            <a:ext cx="1393825" cy="107314"/>
          </a:xfrm>
          <a:custGeom>
            <a:avLst/>
            <a:gdLst/>
            <a:ahLst/>
            <a:cxnLst/>
            <a:rect l="l" t="t" r="r" b="b"/>
            <a:pathLst>
              <a:path w="1393825" h="107315">
                <a:moveTo>
                  <a:pt x="1393513" y="71467"/>
                </a:moveTo>
                <a:lnTo>
                  <a:pt x="1393513" y="0"/>
                </a:lnTo>
                <a:lnTo>
                  <a:pt x="815752" y="0"/>
                </a:lnTo>
                <a:lnTo>
                  <a:pt x="807545" y="0"/>
                </a:lnTo>
                <a:lnTo>
                  <a:pt x="801542" y="11012"/>
                </a:lnTo>
                <a:lnTo>
                  <a:pt x="791539" y="16240"/>
                </a:lnTo>
                <a:lnTo>
                  <a:pt x="778459" y="17815"/>
                </a:lnTo>
                <a:lnTo>
                  <a:pt x="763223" y="17866"/>
                </a:lnTo>
                <a:lnTo>
                  <a:pt x="630279" y="17866"/>
                </a:lnTo>
                <a:lnTo>
                  <a:pt x="615273" y="17587"/>
                </a:lnTo>
                <a:lnTo>
                  <a:pt x="602577" y="15633"/>
                </a:lnTo>
                <a:lnTo>
                  <a:pt x="592651" y="10329"/>
                </a:lnTo>
                <a:lnTo>
                  <a:pt x="585957" y="0"/>
                </a:lnTo>
                <a:lnTo>
                  <a:pt x="577750" y="0"/>
                </a:lnTo>
                <a:lnTo>
                  <a:pt x="0" y="0"/>
                </a:lnTo>
                <a:lnTo>
                  <a:pt x="0" y="71467"/>
                </a:lnTo>
                <a:lnTo>
                  <a:pt x="28077" y="92132"/>
                </a:lnTo>
                <a:lnTo>
                  <a:pt x="46155" y="102743"/>
                </a:lnTo>
                <a:lnTo>
                  <a:pt x="62082" y="106653"/>
                </a:lnTo>
                <a:lnTo>
                  <a:pt x="83705" y="107211"/>
                </a:lnTo>
                <a:lnTo>
                  <a:pt x="526871" y="107211"/>
                </a:lnTo>
                <a:lnTo>
                  <a:pt x="866631" y="107211"/>
                </a:lnTo>
                <a:lnTo>
                  <a:pt x="1309797" y="107211"/>
                </a:lnTo>
                <a:lnTo>
                  <a:pt x="1338114" y="100939"/>
                </a:lnTo>
                <a:lnTo>
                  <a:pt x="1365198" y="88728"/>
                </a:lnTo>
                <a:lnTo>
                  <a:pt x="1385511" y="76823"/>
                </a:lnTo>
                <a:lnTo>
                  <a:pt x="1393513" y="71467"/>
                </a:lnTo>
                <a:close/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32240" y="7320026"/>
            <a:ext cx="1099820" cy="723265"/>
          </a:xfrm>
          <a:custGeom>
            <a:avLst/>
            <a:gdLst/>
            <a:ahLst/>
            <a:cxnLst/>
            <a:rect l="l" t="t" r="r" b="b"/>
            <a:pathLst>
              <a:path w="1099820" h="723265">
                <a:moveTo>
                  <a:pt x="0" y="722881"/>
                </a:moveTo>
                <a:lnTo>
                  <a:pt x="0" y="50353"/>
                </a:lnTo>
                <a:lnTo>
                  <a:pt x="4026" y="30837"/>
                </a:lnTo>
                <a:lnTo>
                  <a:pt x="14977" y="14822"/>
                </a:lnTo>
                <a:lnTo>
                  <a:pt x="31159" y="3985"/>
                </a:lnTo>
                <a:lnTo>
                  <a:pt x="50878" y="0"/>
                </a:lnTo>
                <a:lnTo>
                  <a:pt x="1048825" y="0"/>
                </a:lnTo>
                <a:lnTo>
                  <a:pt x="1068551" y="3985"/>
                </a:lnTo>
                <a:lnTo>
                  <a:pt x="1084736" y="14822"/>
                </a:lnTo>
                <a:lnTo>
                  <a:pt x="1095688" y="30837"/>
                </a:lnTo>
                <a:lnTo>
                  <a:pt x="1099714" y="50353"/>
                </a:lnTo>
                <a:lnTo>
                  <a:pt x="1099714" y="722881"/>
                </a:lnTo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15794" y="7532777"/>
            <a:ext cx="331470" cy="383540"/>
          </a:xfrm>
          <a:custGeom>
            <a:avLst/>
            <a:gdLst/>
            <a:ahLst/>
            <a:cxnLst/>
            <a:rect l="l" t="t" r="r" b="b"/>
            <a:pathLst>
              <a:path w="331470" h="383540">
                <a:moveTo>
                  <a:pt x="164" y="383323"/>
                </a:moveTo>
                <a:lnTo>
                  <a:pt x="292" y="364568"/>
                </a:lnTo>
                <a:lnTo>
                  <a:pt x="476" y="345811"/>
                </a:lnTo>
                <a:lnTo>
                  <a:pt x="463" y="327061"/>
                </a:lnTo>
                <a:lnTo>
                  <a:pt x="6220" y="272357"/>
                </a:lnTo>
                <a:lnTo>
                  <a:pt x="42745" y="225523"/>
                </a:lnTo>
                <a:lnTo>
                  <a:pt x="81508" y="200114"/>
                </a:lnTo>
                <a:lnTo>
                  <a:pt x="110170" y="188066"/>
                </a:lnTo>
                <a:lnTo>
                  <a:pt x="89643" y="169978"/>
                </a:lnTo>
                <a:lnTo>
                  <a:pt x="74934" y="149145"/>
                </a:lnTo>
                <a:lnTo>
                  <a:pt x="66229" y="125464"/>
                </a:lnTo>
                <a:lnTo>
                  <a:pt x="63714" y="98834"/>
                </a:lnTo>
                <a:lnTo>
                  <a:pt x="66054" y="78935"/>
                </a:lnTo>
                <a:lnTo>
                  <a:pt x="81706" y="43695"/>
                </a:lnTo>
                <a:lnTo>
                  <a:pt x="128965" y="6771"/>
                </a:lnTo>
                <a:lnTo>
                  <a:pt x="166956" y="0"/>
                </a:lnTo>
                <a:lnTo>
                  <a:pt x="204816" y="8051"/>
                </a:lnTo>
                <a:lnTo>
                  <a:pt x="238496" y="30728"/>
                </a:lnTo>
                <a:lnTo>
                  <a:pt x="260527" y="65389"/>
                </a:lnTo>
                <a:lnTo>
                  <a:pt x="267179" y="107716"/>
                </a:lnTo>
                <a:lnTo>
                  <a:pt x="255631" y="150662"/>
                </a:lnTo>
                <a:lnTo>
                  <a:pt x="223062" y="187179"/>
                </a:lnTo>
                <a:lnTo>
                  <a:pt x="229454" y="189633"/>
                </a:lnTo>
                <a:lnTo>
                  <a:pt x="264396" y="205769"/>
                </a:lnTo>
                <a:lnTo>
                  <a:pt x="303283" y="237033"/>
                </a:lnTo>
                <a:lnTo>
                  <a:pt x="328009" y="279551"/>
                </a:lnTo>
                <a:lnTo>
                  <a:pt x="331026" y="303247"/>
                </a:lnTo>
                <a:lnTo>
                  <a:pt x="330841" y="323266"/>
                </a:lnTo>
                <a:lnTo>
                  <a:pt x="330780" y="343285"/>
                </a:lnTo>
                <a:lnTo>
                  <a:pt x="330776" y="363304"/>
                </a:lnTo>
                <a:lnTo>
                  <a:pt x="330758" y="383323"/>
                </a:lnTo>
                <a:lnTo>
                  <a:pt x="164" y="383323"/>
                </a:lnTo>
                <a:close/>
              </a:path>
            </a:pathLst>
          </a:custGeom>
          <a:ln w="49208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65" dirty="0"/>
              <a:t>7</a:t>
            </a:fld>
            <a:endParaRPr spc="6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887" y="565134"/>
            <a:ext cx="5895340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50" spc="225" dirty="0"/>
              <a:t>УСЛУГИ</a:t>
            </a:r>
            <a:r>
              <a:rPr sz="4550" spc="-80" dirty="0"/>
              <a:t> </a:t>
            </a:r>
            <a:r>
              <a:rPr sz="4550" b="0" spc="70" dirty="0">
                <a:latin typeface="Century Gothic"/>
                <a:cs typeface="Century Gothic"/>
              </a:rPr>
              <a:t>ДОСТАВКИ</a:t>
            </a:r>
            <a:endParaRPr sz="455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680" y="1495137"/>
            <a:ext cx="1797685" cy="0"/>
          </a:xfrm>
          <a:custGeom>
            <a:avLst/>
            <a:gdLst/>
            <a:ahLst/>
            <a:cxnLst/>
            <a:rect l="l" t="t" r="r" b="b"/>
            <a:pathLst>
              <a:path w="1797685">
                <a:moveTo>
                  <a:pt x="0" y="0"/>
                </a:moveTo>
                <a:lnTo>
                  <a:pt x="1797533" y="0"/>
                </a:lnTo>
              </a:path>
            </a:pathLst>
          </a:custGeom>
          <a:ln w="6829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34419" y="2189035"/>
            <a:ext cx="4749800" cy="100711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30"/>
              </a:spcBef>
            </a:pPr>
            <a:r>
              <a:rPr sz="2100" spc="-20" dirty="0">
                <a:solidFill>
                  <a:srgbClr val="3D1608"/>
                </a:solidFill>
                <a:latin typeface="Century Gothic"/>
                <a:cs typeface="Century Gothic"/>
              </a:rPr>
              <a:t>Множество </a:t>
            </a:r>
            <a:r>
              <a:rPr sz="2100" spc="30" dirty="0">
                <a:solidFill>
                  <a:srgbClr val="3D1608"/>
                </a:solidFill>
                <a:latin typeface="Century Gothic"/>
                <a:cs typeface="Century Gothic"/>
              </a:rPr>
              <a:t>контрактов </a:t>
            </a:r>
            <a:r>
              <a:rPr sz="2100" spc="-100" dirty="0">
                <a:solidFill>
                  <a:srgbClr val="3D1608"/>
                </a:solidFill>
                <a:latin typeface="Century Gothic"/>
                <a:cs typeface="Century Gothic"/>
              </a:rPr>
              <a:t>успешно  </a:t>
            </a:r>
            <a:r>
              <a:rPr sz="2100" spc="20" dirty="0">
                <a:solidFill>
                  <a:srgbClr val="3D1608"/>
                </a:solidFill>
                <a:latin typeface="Century Gothic"/>
                <a:cs typeface="Century Gothic"/>
              </a:rPr>
              <a:t>заключается </a:t>
            </a:r>
            <a:r>
              <a:rPr sz="2100" spc="-25" dirty="0">
                <a:solidFill>
                  <a:srgbClr val="3D1608"/>
                </a:solidFill>
                <a:latin typeface="Century Gothic"/>
                <a:cs typeface="Century Gothic"/>
              </a:rPr>
              <a:t>благодаря </a:t>
            </a:r>
            <a:r>
              <a:rPr sz="2100" spc="-60" dirty="0">
                <a:solidFill>
                  <a:srgbClr val="3D1608"/>
                </a:solidFill>
                <a:latin typeface="Century Gothic"/>
                <a:cs typeface="Century Gothic"/>
              </a:rPr>
              <a:t>слаженной  </a:t>
            </a:r>
            <a:r>
              <a:rPr sz="2100" spc="-105" dirty="0">
                <a:solidFill>
                  <a:srgbClr val="3D1608"/>
                </a:solidFill>
                <a:latin typeface="Century Gothic"/>
                <a:cs typeface="Century Gothic"/>
              </a:rPr>
              <a:t>работе </a:t>
            </a:r>
            <a:r>
              <a:rPr sz="2100" spc="-70" dirty="0">
                <a:solidFill>
                  <a:srgbClr val="3D1608"/>
                </a:solidFill>
                <a:latin typeface="Century Gothic"/>
                <a:cs typeface="Century Gothic"/>
              </a:rPr>
              <a:t>наших</a:t>
            </a:r>
            <a:r>
              <a:rPr sz="2100" spc="11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100" spc="-5" dirty="0">
                <a:solidFill>
                  <a:srgbClr val="3D1608"/>
                </a:solidFill>
                <a:latin typeface="Century Gothic"/>
                <a:cs typeface="Century Gothic"/>
              </a:rPr>
              <a:t>сотрудников.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34419" y="3454283"/>
            <a:ext cx="4712335" cy="1139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2400" spc="25" dirty="0">
                <a:solidFill>
                  <a:srgbClr val="3D1608"/>
                </a:solidFill>
                <a:latin typeface="Century Gothic"/>
                <a:cs typeface="Century Gothic"/>
              </a:rPr>
              <a:t>Доставка </a:t>
            </a:r>
            <a:r>
              <a:rPr sz="2400" spc="-5" dirty="0">
                <a:solidFill>
                  <a:srgbClr val="3D1608"/>
                </a:solidFill>
                <a:latin typeface="Century Gothic"/>
                <a:cs typeface="Century Gothic"/>
              </a:rPr>
              <a:t>по </a:t>
            </a:r>
            <a:r>
              <a:rPr sz="2400" spc="5" dirty="0">
                <a:solidFill>
                  <a:srgbClr val="3D1608"/>
                </a:solidFill>
                <a:latin typeface="Century Gothic"/>
                <a:cs typeface="Century Gothic"/>
              </a:rPr>
              <a:t>Москве  </a:t>
            </a:r>
            <a:r>
              <a:rPr sz="2400" spc="55" dirty="0">
                <a:solidFill>
                  <a:srgbClr val="3D1608"/>
                </a:solidFill>
                <a:latin typeface="Century Gothic"/>
                <a:cs typeface="Century Gothic"/>
              </a:rPr>
              <a:t>осуществляется </a:t>
            </a:r>
            <a:r>
              <a:rPr sz="2400" spc="305" dirty="0">
                <a:solidFill>
                  <a:srgbClr val="3D1608"/>
                </a:solidFill>
                <a:latin typeface="Century Gothic"/>
                <a:cs typeface="Century Gothic"/>
              </a:rPr>
              <a:t>в </a:t>
            </a:r>
            <a:r>
              <a:rPr sz="2400" spc="95" dirty="0">
                <a:solidFill>
                  <a:srgbClr val="3D1608"/>
                </a:solidFill>
                <a:latin typeface="Century Gothic"/>
                <a:cs typeface="Century Gothic"/>
              </a:rPr>
              <a:t>3</a:t>
            </a:r>
            <a:r>
              <a:rPr sz="2400" spc="-38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-45" dirty="0">
                <a:solidFill>
                  <a:srgbClr val="3D1608"/>
                </a:solidFill>
                <a:latin typeface="Century Gothic"/>
                <a:cs typeface="Century Gothic"/>
              </a:rPr>
              <a:t>режимах,  </a:t>
            </a:r>
            <a:r>
              <a:rPr sz="2400" spc="305" dirty="0">
                <a:solidFill>
                  <a:srgbClr val="3D1608"/>
                </a:solidFill>
                <a:latin typeface="Century Gothic"/>
                <a:cs typeface="Century Gothic"/>
              </a:rPr>
              <a:t>в </a:t>
            </a:r>
            <a:r>
              <a:rPr sz="2400" spc="10" dirty="0">
                <a:solidFill>
                  <a:srgbClr val="3D1608"/>
                </a:solidFill>
                <a:latin typeface="Century Gothic"/>
                <a:cs typeface="Century Gothic"/>
              </a:rPr>
              <a:t>зависимости </a:t>
            </a:r>
            <a:r>
              <a:rPr sz="2400" spc="110" dirty="0">
                <a:solidFill>
                  <a:srgbClr val="3D1608"/>
                </a:solidFill>
                <a:latin typeface="Century Gothic"/>
                <a:cs typeface="Century Gothic"/>
              </a:rPr>
              <a:t>от</a:t>
            </a:r>
            <a:r>
              <a:rPr sz="2400" spc="-40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15" dirty="0">
                <a:solidFill>
                  <a:srgbClr val="3D1608"/>
                </a:solidFill>
                <a:latin typeface="Century Gothic"/>
                <a:cs typeface="Century Gothic"/>
              </a:rPr>
              <a:t>срочности.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887" y="2188477"/>
            <a:ext cx="4086860" cy="1036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060"/>
              </a:lnSpc>
              <a:spcBef>
                <a:spcPts val="100"/>
              </a:spcBef>
            </a:pPr>
            <a:r>
              <a:rPr sz="3250" spc="-30" dirty="0">
                <a:solidFill>
                  <a:srgbClr val="F47920"/>
                </a:solidFill>
                <a:latin typeface="Century Gothic"/>
                <a:cs typeface="Century Gothic"/>
              </a:rPr>
              <a:t>Э</a:t>
            </a:r>
            <a:r>
              <a:rPr sz="3250" spc="-70" dirty="0">
                <a:solidFill>
                  <a:srgbClr val="F47920"/>
                </a:solidFill>
                <a:latin typeface="Century Gothic"/>
                <a:cs typeface="Century Gothic"/>
              </a:rPr>
              <a:t>к</a:t>
            </a:r>
            <a:r>
              <a:rPr sz="3250" spc="-150" dirty="0">
                <a:solidFill>
                  <a:srgbClr val="F47920"/>
                </a:solidFill>
                <a:latin typeface="Century Gothic"/>
                <a:cs typeface="Century Gothic"/>
              </a:rPr>
              <a:t>спресс</a:t>
            </a:r>
            <a:r>
              <a:rPr sz="3250" spc="-175" dirty="0">
                <a:solidFill>
                  <a:srgbClr val="F47920"/>
                </a:solidFill>
                <a:latin typeface="Century Gothic"/>
                <a:cs typeface="Century Gothic"/>
              </a:rPr>
              <a:t>-</a:t>
            </a:r>
            <a:r>
              <a:rPr sz="3250" spc="10" dirty="0">
                <a:solidFill>
                  <a:srgbClr val="F47920"/>
                </a:solidFill>
                <a:latin typeface="Century Gothic"/>
                <a:cs typeface="Century Gothic"/>
              </a:rPr>
              <a:t>доставка  </a:t>
            </a:r>
            <a:r>
              <a:rPr sz="3250" spc="-35" dirty="0">
                <a:solidFill>
                  <a:srgbClr val="F47920"/>
                </a:solidFill>
                <a:latin typeface="Century Gothic"/>
                <a:cs typeface="Century Gothic"/>
              </a:rPr>
              <a:t>по</a:t>
            </a:r>
            <a:r>
              <a:rPr sz="3250" spc="-5" dirty="0">
                <a:solidFill>
                  <a:srgbClr val="F47920"/>
                </a:solidFill>
                <a:latin typeface="Century Gothic"/>
                <a:cs typeface="Century Gothic"/>
              </a:rPr>
              <a:t> </a:t>
            </a:r>
            <a:r>
              <a:rPr sz="3250" spc="-25" dirty="0">
                <a:solidFill>
                  <a:srgbClr val="F47920"/>
                </a:solidFill>
                <a:latin typeface="Century Gothic"/>
                <a:cs typeface="Century Gothic"/>
              </a:rPr>
              <a:t>Москве</a:t>
            </a:r>
            <a:endParaRPr sz="32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567" y="3970343"/>
            <a:ext cx="3770629" cy="543560"/>
          </a:xfrm>
          <a:prstGeom prst="rect">
            <a:avLst/>
          </a:prstGeom>
          <a:ln w="7783">
            <a:solidFill>
              <a:srgbClr val="FF5000"/>
            </a:solidFill>
          </a:ln>
        </p:spPr>
        <p:txBody>
          <a:bodyPr vert="horz" wrap="square" lIns="0" tIns="16319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285"/>
              </a:spcBef>
            </a:pPr>
            <a:r>
              <a:rPr sz="1450" spc="75" dirty="0">
                <a:solidFill>
                  <a:srgbClr val="F47920"/>
                </a:solidFill>
                <a:latin typeface="Century Gothic"/>
                <a:cs typeface="Century Gothic"/>
              </a:rPr>
              <a:t>Калькулятор </a:t>
            </a:r>
            <a:r>
              <a:rPr sz="1450" spc="-10" dirty="0">
                <a:solidFill>
                  <a:srgbClr val="F47920"/>
                </a:solidFill>
                <a:latin typeface="Century Gothic"/>
                <a:cs typeface="Century Gothic"/>
              </a:rPr>
              <a:t>стоимости</a:t>
            </a:r>
            <a:r>
              <a:rPr sz="1450" spc="-65" dirty="0">
                <a:solidFill>
                  <a:srgbClr val="F47920"/>
                </a:solidFill>
                <a:latin typeface="Century Gothic"/>
                <a:cs typeface="Century Gothic"/>
              </a:rPr>
              <a:t> </a:t>
            </a:r>
            <a:r>
              <a:rPr sz="1450" spc="40" dirty="0">
                <a:solidFill>
                  <a:srgbClr val="F47920"/>
                </a:solidFill>
                <a:latin typeface="Century Gothic"/>
                <a:cs typeface="Century Gothic"/>
              </a:rPr>
              <a:t>доставки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24086" y="3962433"/>
            <a:ext cx="808990" cy="489584"/>
          </a:xfrm>
          <a:custGeom>
            <a:avLst/>
            <a:gdLst/>
            <a:ahLst/>
            <a:cxnLst/>
            <a:rect l="l" t="t" r="r" b="b"/>
            <a:pathLst>
              <a:path w="808990" h="489585">
                <a:moveTo>
                  <a:pt x="694251" y="0"/>
                </a:moveTo>
                <a:lnTo>
                  <a:pt x="7856" y="0"/>
                </a:lnTo>
                <a:lnTo>
                  <a:pt x="0" y="7835"/>
                </a:lnTo>
                <a:lnTo>
                  <a:pt x="0" y="411804"/>
                </a:lnTo>
                <a:lnTo>
                  <a:pt x="7856" y="419618"/>
                </a:lnTo>
                <a:lnTo>
                  <a:pt x="107273" y="419618"/>
                </a:lnTo>
                <a:lnTo>
                  <a:pt x="118196" y="447357"/>
                </a:lnTo>
                <a:lnTo>
                  <a:pt x="137469" y="469532"/>
                </a:lnTo>
                <a:lnTo>
                  <a:pt x="163173" y="484235"/>
                </a:lnTo>
                <a:lnTo>
                  <a:pt x="193391" y="489560"/>
                </a:lnTo>
                <a:lnTo>
                  <a:pt x="223600" y="484235"/>
                </a:lnTo>
                <a:lnTo>
                  <a:pt x="249299" y="469532"/>
                </a:lnTo>
                <a:lnTo>
                  <a:pt x="262286" y="454589"/>
                </a:lnTo>
                <a:lnTo>
                  <a:pt x="193391" y="454589"/>
                </a:lnTo>
                <a:lnTo>
                  <a:pt x="172879" y="450460"/>
                </a:lnTo>
                <a:lnTo>
                  <a:pt x="156112" y="439206"/>
                </a:lnTo>
                <a:lnTo>
                  <a:pt x="144797" y="422530"/>
                </a:lnTo>
                <a:lnTo>
                  <a:pt x="140652" y="402102"/>
                </a:lnTo>
                <a:lnTo>
                  <a:pt x="144205" y="384648"/>
                </a:lnTo>
                <a:lnTo>
                  <a:pt x="35156" y="384648"/>
                </a:lnTo>
                <a:lnTo>
                  <a:pt x="35156" y="34970"/>
                </a:lnTo>
                <a:lnTo>
                  <a:pt x="706405" y="34970"/>
                </a:lnTo>
                <a:lnTo>
                  <a:pt x="701581" y="6185"/>
                </a:lnTo>
                <a:lnTo>
                  <a:pt x="694251" y="0"/>
                </a:lnTo>
                <a:close/>
              </a:path>
              <a:path w="808990" h="489585">
                <a:moveTo>
                  <a:pt x="566151" y="419618"/>
                </a:moveTo>
                <a:lnTo>
                  <a:pt x="529201" y="419618"/>
                </a:lnTo>
                <a:lnTo>
                  <a:pt x="540138" y="447357"/>
                </a:lnTo>
                <a:lnTo>
                  <a:pt x="559410" y="469532"/>
                </a:lnTo>
                <a:lnTo>
                  <a:pt x="585110" y="484235"/>
                </a:lnTo>
                <a:lnTo>
                  <a:pt x="615329" y="489560"/>
                </a:lnTo>
                <a:lnTo>
                  <a:pt x="645554" y="484235"/>
                </a:lnTo>
                <a:lnTo>
                  <a:pt x="671257" y="469532"/>
                </a:lnTo>
                <a:lnTo>
                  <a:pt x="684245" y="454589"/>
                </a:lnTo>
                <a:lnTo>
                  <a:pt x="615329" y="454589"/>
                </a:lnTo>
                <a:lnTo>
                  <a:pt x="594820" y="450460"/>
                </a:lnTo>
                <a:lnTo>
                  <a:pt x="578054" y="439206"/>
                </a:lnTo>
                <a:lnTo>
                  <a:pt x="566745" y="422530"/>
                </a:lnTo>
                <a:lnTo>
                  <a:pt x="566151" y="419618"/>
                </a:lnTo>
                <a:close/>
              </a:path>
              <a:path w="808990" h="489585">
                <a:moveTo>
                  <a:pt x="262301" y="349687"/>
                </a:moveTo>
                <a:lnTo>
                  <a:pt x="193391" y="349687"/>
                </a:lnTo>
                <a:lnTo>
                  <a:pt x="213897" y="353815"/>
                </a:lnTo>
                <a:lnTo>
                  <a:pt x="230666" y="365065"/>
                </a:lnTo>
                <a:lnTo>
                  <a:pt x="241983" y="381738"/>
                </a:lnTo>
                <a:lnTo>
                  <a:pt x="246129" y="402102"/>
                </a:lnTo>
                <a:lnTo>
                  <a:pt x="241965" y="422556"/>
                </a:lnTo>
                <a:lnTo>
                  <a:pt x="230646" y="439219"/>
                </a:lnTo>
                <a:lnTo>
                  <a:pt x="213880" y="450463"/>
                </a:lnTo>
                <a:lnTo>
                  <a:pt x="193391" y="454589"/>
                </a:lnTo>
                <a:lnTo>
                  <a:pt x="262286" y="454589"/>
                </a:lnTo>
                <a:lnTo>
                  <a:pt x="268571" y="447357"/>
                </a:lnTo>
                <a:lnTo>
                  <a:pt x="279498" y="419618"/>
                </a:lnTo>
                <a:lnTo>
                  <a:pt x="566151" y="419618"/>
                </a:lnTo>
                <a:lnTo>
                  <a:pt x="562595" y="402174"/>
                </a:lnTo>
                <a:lnTo>
                  <a:pt x="566153" y="384648"/>
                </a:lnTo>
                <a:lnTo>
                  <a:pt x="279498" y="384648"/>
                </a:lnTo>
                <a:lnTo>
                  <a:pt x="268579" y="356910"/>
                </a:lnTo>
                <a:lnTo>
                  <a:pt x="262301" y="349687"/>
                </a:lnTo>
                <a:close/>
              </a:path>
              <a:path w="808990" h="489585">
                <a:moveTo>
                  <a:pt x="684252" y="349687"/>
                </a:moveTo>
                <a:lnTo>
                  <a:pt x="615329" y="349687"/>
                </a:lnTo>
                <a:lnTo>
                  <a:pt x="635840" y="353815"/>
                </a:lnTo>
                <a:lnTo>
                  <a:pt x="652608" y="365065"/>
                </a:lnTo>
                <a:lnTo>
                  <a:pt x="663923" y="381738"/>
                </a:lnTo>
                <a:lnTo>
                  <a:pt x="668068" y="402102"/>
                </a:lnTo>
                <a:lnTo>
                  <a:pt x="663905" y="422556"/>
                </a:lnTo>
                <a:lnTo>
                  <a:pt x="652589" y="439219"/>
                </a:lnTo>
                <a:lnTo>
                  <a:pt x="635823" y="450463"/>
                </a:lnTo>
                <a:lnTo>
                  <a:pt x="615329" y="454589"/>
                </a:lnTo>
                <a:lnTo>
                  <a:pt x="684245" y="454589"/>
                </a:lnTo>
                <a:lnTo>
                  <a:pt x="690531" y="447357"/>
                </a:lnTo>
                <a:lnTo>
                  <a:pt x="701468" y="419618"/>
                </a:lnTo>
                <a:lnTo>
                  <a:pt x="800844" y="419618"/>
                </a:lnTo>
                <a:lnTo>
                  <a:pt x="808720" y="411804"/>
                </a:lnTo>
                <a:lnTo>
                  <a:pt x="808720" y="384648"/>
                </a:lnTo>
                <a:lnTo>
                  <a:pt x="701468" y="384648"/>
                </a:lnTo>
                <a:lnTo>
                  <a:pt x="690531" y="356910"/>
                </a:lnTo>
                <a:lnTo>
                  <a:pt x="684252" y="349687"/>
                </a:lnTo>
                <a:close/>
              </a:path>
              <a:path w="808990" h="489585">
                <a:moveTo>
                  <a:pt x="193391" y="314716"/>
                </a:moveTo>
                <a:lnTo>
                  <a:pt x="163176" y="320040"/>
                </a:lnTo>
                <a:lnTo>
                  <a:pt x="137477" y="334739"/>
                </a:lnTo>
                <a:lnTo>
                  <a:pt x="118205" y="356910"/>
                </a:lnTo>
                <a:lnTo>
                  <a:pt x="107273" y="384648"/>
                </a:lnTo>
                <a:lnTo>
                  <a:pt x="144205" y="384648"/>
                </a:lnTo>
                <a:lnTo>
                  <a:pt x="144812" y="381716"/>
                </a:lnTo>
                <a:lnTo>
                  <a:pt x="156129" y="365054"/>
                </a:lnTo>
                <a:lnTo>
                  <a:pt x="172896" y="353812"/>
                </a:lnTo>
                <a:lnTo>
                  <a:pt x="193391" y="349687"/>
                </a:lnTo>
                <a:lnTo>
                  <a:pt x="262301" y="349687"/>
                </a:lnTo>
                <a:lnTo>
                  <a:pt x="249307" y="334739"/>
                </a:lnTo>
                <a:lnTo>
                  <a:pt x="223603" y="320040"/>
                </a:lnTo>
                <a:lnTo>
                  <a:pt x="193391" y="314716"/>
                </a:lnTo>
                <a:close/>
              </a:path>
              <a:path w="808990" h="489585">
                <a:moveTo>
                  <a:pt x="615329" y="314716"/>
                </a:moveTo>
                <a:lnTo>
                  <a:pt x="585110" y="320040"/>
                </a:lnTo>
                <a:lnTo>
                  <a:pt x="559410" y="334739"/>
                </a:lnTo>
                <a:lnTo>
                  <a:pt x="540138" y="356910"/>
                </a:lnTo>
                <a:lnTo>
                  <a:pt x="529201" y="384648"/>
                </a:lnTo>
                <a:lnTo>
                  <a:pt x="566153" y="384648"/>
                </a:lnTo>
                <a:lnTo>
                  <a:pt x="566750" y="381716"/>
                </a:lnTo>
                <a:lnTo>
                  <a:pt x="578063" y="365054"/>
                </a:lnTo>
                <a:lnTo>
                  <a:pt x="594826" y="353812"/>
                </a:lnTo>
                <a:lnTo>
                  <a:pt x="615329" y="349687"/>
                </a:lnTo>
                <a:lnTo>
                  <a:pt x="684252" y="349687"/>
                </a:lnTo>
                <a:lnTo>
                  <a:pt x="671257" y="334739"/>
                </a:lnTo>
                <a:lnTo>
                  <a:pt x="645554" y="320040"/>
                </a:lnTo>
                <a:lnTo>
                  <a:pt x="615329" y="314716"/>
                </a:lnTo>
                <a:close/>
              </a:path>
              <a:path w="808990" h="489585">
                <a:moveTo>
                  <a:pt x="562595" y="34970"/>
                </a:moveTo>
                <a:lnTo>
                  <a:pt x="527428" y="34970"/>
                </a:lnTo>
                <a:lnTo>
                  <a:pt x="527428" y="236950"/>
                </a:lnTo>
                <a:lnTo>
                  <a:pt x="535305" y="244775"/>
                </a:lnTo>
                <a:lnTo>
                  <a:pt x="773564" y="244775"/>
                </a:lnTo>
                <a:lnTo>
                  <a:pt x="773564" y="384648"/>
                </a:lnTo>
                <a:lnTo>
                  <a:pt x="808720" y="384648"/>
                </a:lnTo>
                <a:lnTo>
                  <a:pt x="808720" y="217639"/>
                </a:lnTo>
                <a:lnTo>
                  <a:pt x="800844" y="209814"/>
                </a:lnTo>
                <a:lnTo>
                  <a:pt x="562595" y="209814"/>
                </a:lnTo>
                <a:lnTo>
                  <a:pt x="562595" y="34970"/>
                </a:lnTo>
                <a:close/>
              </a:path>
              <a:path w="808990" h="489585">
                <a:moveTo>
                  <a:pt x="706405" y="34970"/>
                </a:moveTo>
                <a:lnTo>
                  <a:pt x="670765" y="34970"/>
                </a:lnTo>
                <a:lnTo>
                  <a:pt x="700055" y="209814"/>
                </a:lnTo>
                <a:lnTo>
                  <a:pt x="735706" y="209814"/>
                </a:lnTo>
                <a:lnTo>
                  <a:pt x="706405" y="34970"/>
                </a:lnTo>
                <a:close/>
              </a:path>
            </a:pathLst>
          </a:custGeom>
          <a:solidFill>
            <a:srgbClr val="F479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24086" y="3962433"/>
            <a:ext cx="808990" cy="489584"/>
          </a:xfrm>
          <a:custGeom>
            <a:avLst/>
            <a:gdLst/>
            <a:ahLst/>
            <a:cxnLst/>
            <a:rect l="l" t="t" r="r" b="b"/>
            <a:pathLst>
              <a:path w="808990" h="489585">
                <a:moveTo>
                  <a:pt x="17578" y="0"/>
                </a:moveTo>
                <a:lnTo>
                  <a:pt x="685652" y="0"/>
                </a:lnTo>
                <a:lnTo>
                  <a:pt x="694251" y="0"/>
                </a:lnTo>
                <a:lnTo>
                  <a:pt x="701581" y="6185"/>
                </a:lnTo>
                <a:lnTo>
                  <a:pt x="702993" y="14598"/>
                </a:lnTo>
                <a:lnTo>
                  <a:pt x="735706" y="209814"/>
                </a:lnTo>
                <a:lnTo>
                  <a:pt x="791142" y="209814"/>
                </a:lnTo>
                <a:lnTo>
                  <a:pt x="800844" y="209814"/>
                </a:lnTo>
                <a:lnTo>
                  <a:pt x="808720" y="217639"/>
                </a:lnTo>
                <a:lnTo>
                  <a:pt x="808720" y="227289"/>
                </a:lnTo>
                <a:lnTo>
                  <a:pt x="808720" y="402133"/>
                </a:lnTo>
                <a:lnTo>
                  <a:pt x="808720" y="411804"/>
                </a:lnTo>
                <a:lnTo>
                  <a:pt x="800844" y="419618"/>
                </a:lnTo>
                <a:lnTo>
                  <a:pt x="791142" y="419618"/>
                </a:lnTo>
                <a:lnTo>
                  <a:pt x="701468" y="419618"/>
                </a:lnTo>
                <a:lnTo>
                  <a:pt x="690531" y="447357"/>
                </a:lnTo>
                <a:lnTo>
                  <a:pt x="671257" y="469532"/>
                </a:lnTo>
                <a:lnTo>
                  <a:pt x="645554" y="484235"/>
                </a:lnTo>
                <a:lnTo>
                  <a:pt x="615329" y="489560"/>
                </a:lnTo>
                <a:lnTo>
                  <a:pt x="585110" y="484235"/>
                </a:lnTo>
                <a:lnTo>
                  <a:pt x="559410" y="469532"/>
                </a:lnTo>
                <a:lnTo>
                  <a:pt x="540138" y="447357"/>
                </a:lnTo>
                <a:lnTo>
                  <a:pt x="529201" y="419618"/>
                </a:lnTo>
                <a:lnTo>
                  <a:pt x="279498" y="419618"/>
                </a:lnTo>
                <a:lnTo>
                  <a:pt x="268571" y="447357"/>
                </a:lnTo>
                <a:lnTo>
                  <a:pt x="249299" y="469532"/>
                </a:lnTo>
                <a:lnTo>
                  <a:pt x="223600" y="484235"/>
                </a:lnTo>
                <a:lnTo>
                  <a:pt x="193391" y="489560"/>
                </a:lnTo>
                <a:lnTo>
                  <a:pt x="163173" y="484235"/>
                </a:lnTo>
                <a:lnTo>
                  <a:pt x="137469" y="469532"/>
                </a:lnTo>
                <a:lnTo>
                  <a:pt x="118196" y="447357"/>
                </a:lnTo>
                <a:lnTo>
                  <a:pt x="107273" y="419618"/>
                </a:lnTo>
                <a:lnTo>
                  <a:pt x="17578" y="419618"/>
                </a:lnTo>
                <a:lnTo>
                  <a:pt x="7856" y="419618"/>
                </a:lnTo>
                <a:lnTo>
                  <a:pt x="0" y="411804"/>
                </a:lnTo>
                <a:lnTo>
                  <a:pt x="0" y="402133"/>
                </a:lnTo>
                <a:lnTo>
                  <a:pt x="0" y="17485"/>
                </a:lnTo>
                <a:lnTo>
                  <a:pt x="0" y="7835"/>
                </a:lnTo>
                <a:lnTo>
                  <a:pt x="7856" y="0"/>
                </a:lnTo>
                <a:lnTo>
                  <a:pt x="17578" y="0"/>
                </a:lnTo>
                <a:close/>
              </a:path>
            </a:pathLst>
          </a:custGeom>
          <a:ln w="24661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86682" y="3997404"/>
            <a:ext cx="137795" cy="175260"/>
          </a:xfrm>
          <a:custGeom>
            <a:avLst/>
            <a:gdLst/>
            <a:ahLst/>
            <a:cxnLst/>
            <a:rect l="l" t="t" r="r" b="b"/>
            <a:pathLst>
              <a:path w="137795" h="175260">
                <a:moveTo>
                  <a:pt x="108170" y="0"/>
                </a:moveTo>
                <a:lnTo>
                  <a:pt x="0" y="0"/>
                </a:lnTo>
                <a:lnTo>
                  <a:pt x="0" y="174843"/>
                </a:lnTo>
                <a:lnTo>
                  <a:pt x="137460" y="174843"/>
                </a:lnTo>
                <a:lnTo>
                  <a:pt x="108170" y="0"/>
                </a:lnTo>
                <a:close/>
              </a:path>
            </a:pathLst>
          </a:custGeom>
          <a:ln w="24661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74351" y="4299790"/>
            <a:ext cx="130140" cy="129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52403" y="4299790"/>
            <a:ext cx="130150" cy="129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59243" y="3997404"/>
            <a:ext cx="738505" cy="349885"/>
          </a:xfrm>
          <a:custGeom>
            <a:avLst/>
            <a:gdLst/>
            <a:ahLst/>
            <a:cxnLst/>
            <a:rect l="l" t="t" r="r" b="b"/>
            <a:pathLst>
              <a:path w="738504" h="349885">
                <a:moveTo>
                  <a:pt x="0" y="349677"/>
                </a:moveTo>
                <a:lnTo>
                  <a:pt x="72117" y="349677"/>
                </a:lnTo>
                <a:lnTo>
                  <a:pt x="83048" y="321939"/>
                </a:lnTo>
                <a:lnTo>
                  <a:pt x="102320" y="299768"/>
                </a:lnTo>
                <a:lnTo>
                  <a:pt x="128020" y="285069"/>
                </a:lnTo>
                <a:lnTo>
                  <a:pt x="158234" y="279745"/>
                </a:lnTo>
                <a:lnTo>
                  <a:pt x="188447" y="285069"/>
                </a:lnTo>
                <a:lnTo>
                  <a:pt x="214151" y="299768"/>
                </a:lnTo>
                <a:lnTo>
                  <a:pt x="233423" y="321939"/>
                </a:lnTo>
                <a:lnTo>
                  <a:pt x="244342" y="349677"/>
                </a:lnTo>
                <a:lnTo>
                  <a:pt x="494045" y="349677"/>
                </a:lnTo>
                <a:lnTo>
                  <a:pt x="504981" y="321939"/>
                </a:lnTo>
                <a:lnTo>
                  <a:pt x="524254" y="299768"/>
                </a:lnTo>
                <a:lnTo>
                  <a:pt x="549954" y="285069"/>
                </a:lnTo>
                <a:lnTo>
                  <a:pt x="580173" y="279745"/>
                </a:lnTo>
                <a:lnTo>
                  <a:pt x="610398" y="285069"/>
                </a:lnTo>
                <a:lnTo>
                  <a:pt x="636101" y="299768"/>
                </a:lnTo>
                <a:lnTo>
                  <a:pt x="655375" y="321939"/>
                </a:lnTo>
                <a:lnTo>
                  <a:pt x="666311" y="349677"/>
                </a:lnTo>
                <a:lnTo>
                  <a:pt x="738408" y="349677"/>
                </a:lnTo>
                <a:lnTo>
                  <a:pt x="738408" y="209804"/>
                </a:lnTo>
                <a:lnTo>
                  <a:pt x="509850" y="209804"/>
                </a:lnTo>
                <a:lnTo>
                  <a:pt x="500148" y="209804"/>
                </a:lnTo>
                <a:lnTo>
                  <a:pt x="492272" y="201979"/>
                </a:lnTo>
                <a:lnTo>
                  <a:pt x="492272" y="192318"/>
                </a:lnTo>
                <a:lnTo>
                  <a:pt x="492272" y="0"/>
                </a:lnTo>
                <a:lnTo>
                  <a:pt x="0" y="0"/>
                </a:lnTo>
                <a:lnTo>
                  <a:pt x="0" y="349677"/>
                </a:lnTo>
                <a:close/>
              </a:path>
            </a:pathLst>
          </a:custGeom>
          <a:ln w="24661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66317" y="3977235"/>
            <a:ext cx="347345" cy="0"/>
          </a:xfrm>
          <a:custGeom>
            <a:avLst/>
            <a:gdLst/>
            <a:ahLst/>
            <a:cxnLst/>
            <a:rect l="l" t="t" r="r" b="b"/>
            <a:pathLst>
              <a:path w="347345">
                <a:moveTo>
                  <a:pt x="347027" y="0"/>
                </a:moveTo>
                <a:lnTo>
                  <a:pt x="0" y="0"/>
                </a:lnTo>
              </a:path>
            </a:pathLst>
          </a:custGeom>
          <a:ln w="54260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6317" y="4366228"/>
            <a:ext cx="347345" cy="0"/>
          </a:xfrm>
          <a:custGeom>
            <a:avLst/>
            <a:gdLst/>
            <a:ahLst/>
            <a:cxnLst/>
            <a:rect l="l" t="t" r="r" b="b"/>
            <a:pathLst>
              <a:path w="347345">
                <a:moveTo>
                  <a:pt x="347027" y="0"/>
                </a:moveTo>
                <a:lnTo>
                  <a:pt x="0" y="0"/>
                </a:lnTo>
              </a:path>
            </a:pathLst>
          </a:custGeom>
          <a:ln w="54260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66317" y="4171731"/>
            <a:ext cx="347345" cy="0"/>
          </a:xfrm>
          <a:custGeom>
            <a:avLst/>
            <a:gdLst/>
            <a:ahLst/>
            <a:cxnLst/>
            <a:rect l="l" t="t" r="r" b="b"/>
            <a:pathLst>
              <a:path w="347345">
                <a:moveTo>
                  <a:pt x="347027" y="0"/>
                </a:moveTo>
                <a:lnTo>
                  <a:pt x="0" y="0"/>
                </a:lnTo>
              </a:path>
            </a:pathLst>
          </a:custGeom>
          <a:ln w="54260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59098" y="3670630"/>
            <a:ext cx="281305" cy="677545"/>
          </a:xfrm>
          <a:custGeom>
            <a:avLst/>
            <a:gdLst/>
            <a:ahLst/>
            <a:cxnLst/>
            <a:rect l="l" t="t" r="r" b="b"/>
            <a:pathLst>
              <a:path w="281304" h="677545">
                <a:moveTo>
                  <a:pt x="169416" y="253937"/>
                </a:moveTo>
                <a:lnTo>
                  <a:pt x="167695" y="251020"/>
                </a:lnTo>
                <a:lnTo>
                  <a:pt x="164736" y="247329"/>
                </a:lnTo>
                <a:lnTo>
                  <a:pt x="235337" y="247329"/>
                </a:lnTo>
                <a:lnTo>
                  <a:pt x="267531" y="246555"/>
                </a:lnTo>
                <a:lnTo>
                  <a:pt x="281140" y="241137"/>
                </a:lnTo>
                <a:lnTo>
                  <a:pt x="278752" y="226430"/>
                </a:lnTo>
                <a:lnTo>
                  <a:pt x="262957" y="197790"/>
                </a:lnTo>
                <a:lnTo>
                  <a:pt x="169416" y="37153"/>
                </a:lnTo>
                <a:lnTo>
                  <a:pt x="152289" y="9288"/>
                </a:lnTo>
                <a:lnTo>
                  <a:pt x="140570" y="0"/>
                </a:lnTo>
                <a:lnTo>
                  <a:pt x="128851" y="9288"/>
                </a:lnTo>
                <a:lnTo>
                  <a:pt x="111723" y="37153"/>
                </a:lnTo>
                <a:lnTo>
                  <a:pt x="18182" y="197790"/>
                </a:lnTo>
                <a:lnTo>
                  <a:pt x="2387" y="226430"/>
                </a:lnTo>
                <a:lnTo>
                  <a:pt x="0" y="241137"/>
                </a:lnTo>
                <a:lnTo>
                  <a:pt x="13608" y="246555"/>
                </a:lnTo>
                <a:lnTo>
                  <a:pt x="45802" y="247329"/>
                </a:lnTo>
                <a:lnTo>
                  <a:pt x="116094" y="247329"/>
                </a:lnTo>
                <a:lnTo>
                  <a:pt x="114641" y="249350"/>
                </a:lnTo>
                <a:lnTo>
                  <a:pt x="18182" y="414574"/>
                </a:lnTo>
                <a:lnTo>
                  <a:pt x="0" y="457930"/>
                </a:lnTo>
                <a:lnTo>
                  <a:pt x="13608" y="463349"/>
                </a:lnTo>
                <a:lnTo>
                  <a:pt x="45802" y="464123"/>
                </a:lnTo>
                <a:lnTo>
                  <a:pt x="113836" y="464123"/>
                </a:lnTo>
                <a:lnTo>
                  <a:pt x="113135" y="465216"/>
                </a:lnTo>
                <a:lnTo>
                  <a:pt x="18182" y="627946"/>
                </a:lnTo>
                <a:lnTo>
                  <a:pt x="0" y="671301"/>
                </a:lnTo>
                <a:lnTo>
                  <a:pt x="13608" y="676721"/>
                </a:lnTo>
                <a:lnTo>
                  <a:pt x="45802" y="677495"/>
                </a:lnTo>
                <a:lnTo>
                  <a:pt x="235337" y="677495"/>
                </a:lnTo>
                <a:lnTo>
                  <a:pt x="267531" y="676721"/>
                </a:lnTo>
                <a:lnTo>
                  <a:pt x="281140" y="671301"/>
                </a:lnTo>
                <a:lnTo>
                  <a:pt x="278752" y="656591"/>
                </a:lnTo>
                <a:lnTo>
                  <a:pt x="262957" y="627946"/>
                </a:lnTo>
                <a:lnTo>
                  <a:pt x="169416" y="467309"/>
                </a:lnTo>
                <a:lnTo>
                  <a:pt x="168623" y="466000"/>
                </a:lnTo>
                <a:lnTo>
                  <a:pt x="167303" y="464123"/>
                </a:lnTo>
                <a:lnTo>
                  <a:pt x="235337" y="464123"/>
                </a:lnTo>
                <a:lnTo>
                  <a:pt x="267531" y="463349"/>
                </a:lnTo>
                <a:lnTo>
                  <a:pt x="281140" y="457930"/>
                </a:lnTo>
                <a:lnTo>
                  <a:pt x="278752" y="443220"/>
                </a:lnTo>
                <a:lnTo>
                  <a:pt x="262957" y="414574"/>
                </a:lnTo>
                <a:lnTo>
                  <a:pt x="169416" y="253937"/>
                </a:lnTo>
                <a:close/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00091" y="436461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818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16360" y="3670630"/>
            <a:ext cx="281305" cy="677545"/>
          </a:xfrm>
          <a:custGeom>
            <a:avLst/>
            <a:gdLst/>
            <a:ahLst/>
            <a:cxnLst/>
            <a:rect l="l" t="t" r="r" b="b"/>
            <a:pathLst>
              <a:path w="281304" h="677545">
                <a:moveTo>
                  <a:pt x="169416" y="253937"/>
                </a:moveTo>
                <a:lnTo>
                  <a:pt x="167695" y="251020"/>
                </a:lnTo>
                <a:lnTo>
                  <a:pt x="164736" y="247329"/>
                </a:lnTo>
                <a:lnTo>
                  <a:pt x="235337" y="247329"/>
                </a:lnTo>
                <a:lnTo>
                  <a:pt x="267531" y="246555"/>
                </a:lnTo>
                <a:lnTo>
                  <a:pt x="281140" y="241137"/>
                </a:lnTo>
                <a:lnTo>
                  <a:pt x="278752" y="226430"/>
                </a:lnTo>
                <a:lnTo>
                  <a:pt x="262957" y="197790"/>
                </a:lnTo>
                <a:lnTo>
                  <a:pt x="169416" y="37153"/>
                </a:lnTo>
                <a:lnTo>
                  <a:pt x="152289" y="9288"/>
                </a:lnTo>
                <a:lnTo>
                  <a:pt x="140570" y="0"/>
                </a:lnTo>
                <a:lnTo>
                  <a:pt x="128851" y="9288"/>
                </a:lnTo>
                <a:lnTo>
                  <a:pt x="111723" y="37153"/>
                </a:lnTo>
                <a:lnTo>
                  <a:pt x="18182" y="197790"/>
                </a:lnTo>
                <a:lnTo>
                  <a:pt x="2387" y="226430"/>
                </a:lnTo>
                <a:lnTo>
                  <a:pt x="0" y="241137"/>
                </a:lnTo>
                <a:lnTo>
                  <a:pt x="13608" y="246555"/>
                </a:lnTo>
                <a:lnTo>
                  <a:pt x="45802" y="247329"/>
                </a:lnTo>
                <a:lnTo>
                  <a:pt x="116094" y="247329"/>
                </a:lnTo>
                <a:lnTo>
                  <a:pt x="114641" y="249350"/>
                </a:lnTo>
                <a:lnTo>
                  <a:pt x="18182" y="414574"/>
                </a:lnTo>
                <a:lnTo>
                  <a:pt x="0" y="457930"/>
                </a:lnTo>
                <a:lnTo>
                  <a:pt x="13608" y="463349"/>
                </a:lnTo>
                <a:lnTo>
                  <a:pt x="45802" y="464123"/>
                </a:lnTo>
                <a:lnTo>
                  <a:pt x="113836" y="464123"/>
                </a:lnTo>
                <a:lnTo>
                  <a:pt x="113135" y="465216"/>
                </a:lnTo>
                <a:lnTo>
                  <a:pt x="18182" y="627946"/>
                </a:lnTo>
                <a:lnTo>
                  <a:pt x="0" y="671301"/>
                </a:lnTo>
                <a:lnTo>
                  <a:pt x="13608" y="676721"/>
                </a:lnTo>
                <a:lnTo>
                  <a:pt x="45802" y="677495"/>
                </a:lnTo>
                <a:lnTo>
                  <a:pt x="235337" y="677495"/>
                </a:lnTo>
                <a:lnTo>
                  <a:pt x="267531" y="676721"/>
                </a:lnTo>
                <a:lnTo>
                  <a:pt x="281140" y="671301"/>
                </a:lnTo>
                <a:lnTo>
                  <a:pt x="278752" y="656591"/>
                </a:lnTo>
                <a:lnTo>
                  <a:pt x="262957" y="627946"/>
                </a:lnTo>
                <a:lnTo>
                  <a:pt x="169416" y="467309"/>
                </a:lnTo>
                <a:lnTo>
                  <a:pt x="168623" y="466000"/>
                </a:lnTo>
                <a:lnTo>
                  <a:pt x="167303" y="464123"/>
                </a:lnTo>
                <a:lnTo>
                  <a:pt x="235337" y="464123"/>
                </a:lnTo>
                <a:lnTo>
                  <a:pt x="267531" y="463349"/>
                </a:lnTo>
                <a:lnTo>
                  <a:pt x="281140" y="457930"/>
                </a:lnTo>
                <a:lnTo>
                  <a:pt x="278752" y="443220"/>
                </a:lnTo>
                <a:lnTo>
                  <a:pt x="262957" y="414574"/>
                </a:lnTo>
                <a:lnTo>
                  <a:pt x="169416" y="253937"/>
                </a:lnTo>
                <a:close/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57352" y="436461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818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72166" y="3670630"/>
            <a:ext cx="281305" cy="677545"/>
          </a:xfrm>
          <a:custGeom>
            <a:avLst/>
            <a:gdLst/>
            <a:ahLst/>
            <a:cxnLst/>
            <a:rect l="l" t="t" r="r" b="b"/>
            <a:pathLst>
              <a:path w="281304" h="677545">
                <a:moveTo>
                  <a:pt x="169416" y="253937"/>
                </a:moveTo>
                <a:lnTo>
                  <a:pt x="167695" y="251020"/>
                </a:lnTo>
                <a:lnTo>
                  <a:pt x="164736" y="247329"/>
                </a:lnTo>
                <a:lnTo>
                  <a:pt x="235337" y="247329"/>
                </a:lnTo>
                <a:lnTo>
                  <a:pt x="267531" y="246555"/>
                </a:lnTo>
                <a:lnTo>
                  <a:pt x="281140" y="241137"/>
                </a:lnTo>
                <a:lnTo>
                  <a:pt x="278752" y="226430"/>
                </a:lnTo>
                <a:lnTo>
                  <a:pt x="262957" y="197790"/>
                </a:lnTo>
                <a:lnTo>
                  <a:pt x="169416" y="37153"/>
                </a:lnTo>
                <a:lnTo>
                  <a:pt x="152289" y="9288"/>
                </a:lnTo>
                <a:lnTo>
                  <a:pt x="140570" y="0"/>
                </a:lnTo>
                <a:lnTo>
                  <a:pt x="128851" y="9288"/>
                </a:lnTo>
                <a:lnTo>
                  <a:pt x="111723" y="37153"/>
                </a:lnTo>
                <a:lnTo>
                  <a:pt x="18182" y="197790"/>
                </a:lnTo>
                <a:lnTo>
                  <a:pt x="2387" y="226430"/>
                </a:lnTo>
                <a:lnTo>
                  <a:pt x="0" y="241137"/>
                </a:lnTo>
                <a:lnTo>
                  <a:pt x="13608" y="246555"/>
                </a:lnTo>
                <a:lnTo>
                  <a:pt x="45802" y="247329"/>
                </a:lnTo>
                <a:lnTo>
                  <a:pt x="116094" y="247329"/>
                </a:lnTo>
                <a:lnTo>
                  <a:pt x="114641" y="249350"/>
                </a:lnTo>
                <a:lnTo>
                  <a:pt x="18182" y="414574"/>
                </a:lnTo>
                <a:lnTo>
                  <a:pt x="0" y="457930"/>
                </a:lnTo>
                <a:lnTo>
                  <a:pt x="13608" y="463349"/>
                </a:lnTo>
                <a:lnTo>
                  <a:pt x="45802" y="464123"/>
                </a:lnTo>
                <a:lnTo>
                  <a:pt x="113836" y="464123"/>
                </a:lnTo>
                <a:lnTo>
                  <a:pt x="113135" y="465216"/>
                </a:lnTo>
                <a:lnTo>
                  <a:pt x="18182" y="627946"/>
                </a:lnTo>
                <a:lnTo>
                  <a:pt x="0" y="671301"/>
                </a:lnTo>
                <a:lnTo>
                  <a:pt x="13608" y="676721"/>
                </a:lnTo>
                <a:lnTo>
                  <a:pt x="45802" y="677495"/>
                </a:lnTo>
                <a:lnTo>
                  <a:pt x="235337" y="677495"/>
                </a:lnTo>
                <a:lnTo>
                  <a:pt x="267531" y="676721"/>
                </a:lnTo>
                <a:lnTo>
                  <a:pt x="281140" y="671301"/>
                </a:lnTo>
                <a:lnTo>
                  <a:pt x="278752" y="656591"/>
                </a:lnTo>
                <a:lnTo>
                  <a:pt x="262957" y="627946"/>
                </a:lnTo>
                <a:lnTo>
                  <a:pt x="169416" y="467309"/>
                </a:lnTo>
                <a:lnTo>
                  <a:pt x="168623" y="466000"/>
                </a:lnTo>
                <a:lnTo>
                  <a:pt x="167303" y="464123"/>
                </a:lnTo>
                <a:lnTo>
                  <a:pt x="235337" y="464123"/>
                </a:lnTo>
                <a:lnTo>
                  <a:pt x="267531" y="463349"/>
                </a:lnTo>
                <a:lnTo>
                  <a:pt x="281140" y="457930"/>
                </a:lnTo>
                <a:lnTo>
                  <a:pt x="278752" y="443220"/>
                </a:lnTo>
                <a:lnTo>
                  <a:pt x="262957" y="414574"/>
                </a:lnTo>
                <a:lnTo>
                  <a:pt x="169416" y="253937"/>
                </a:lnTo>
                <a:close/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13159" y="436461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818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51253" y="4063639"/>
            <a:ext cx="287020" cy="415925"/>
          </a:xfrm>
          <a:custGeom>
            <a:avLst/>
            <a:gdLst/>
            <a:ahLst/>
            <a:cxnLst/>
            <a:rect l="l" t="t" r="r" b="b"/>
            <a:pathLst>
              <a:path w="287020" h="415925">
                <a:moveTo>
                  <a:pt x="13980" y="0"/>
                </a:moveTo>
                <a:lnTo>
                  <a:pt x="0" y="0"/>
                </a:lnTo>
                <a:lnTo>
                  <a:pt x="0" y="13980"/>
                </a:lnTo>
                <a:lnTo>
                  <a:pt x="0" y="401504"/>
                </a:lnTo>
                <a:lnTo>
                  <a:pt x="0" y="415484"/>
                </a:lnTo>
                <a:lnTo>
                  <a:pt x="13980" y="415484"/>
                </a:lnTo>
                <a:lnTo>
                  <a:pt x="272467" y="415484"/>
                </a:lnTo>
                <a:lnTo>
                  <a:pt x="286447" y="415484"/>
                </a:lnTo>
                <a:lnTo>
                  <a:pt x="286447" y="401504"/>
                </a:lnTo>
                <a:lnTo>
                  <a:pt x="286447" y="13980"/>
                </a:lnTo>
                <a:lnTo>
                  <a:pt x="286447" y="0"/>
                </a:lnTo>
                <a:lnTo>
                  <a:pt x="272467" y="0"/>
                </a:lnTo>
                <a:lnTo>
                  <a:pt x="13980" y="0"/>
                </a:lnTo>
                <a:close/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837899" y="3609515"/>
            <a:ext cx="506730" cy="869950"/>
          </a:xfrm>
          <a:custGeom>
            <a:avLst/>
            <a:gdLst/>
            <a:ahLst/>
            <a:cxnLst/>
            <a:rect l="l" t="t" r="r" b="b"/>
            <a:pathLst>
              <a:path w="506729" h="869950">
                <a:moveTo>
                  <a:pt x="13980" y="0"/>
                </a:moveTo>
                <a:lnTo>
                  <a:pt x="0" y="0"/>
                </a:lnTo>
                <a:lnTo>
                  <a:pt x="0" y="13969"/>
                </a:lnTo>
                <a:lnTo>
                  <a:pt x="0" y="855630"/>
                </a:lnTo>
                <a:lnTo>
                  <a:pt x="0" y="869610"/>
                </a:lnTo>
                <a:lnTo>
                  <a:pt x="13980" y="869610"/>
                </a:lnTo>
                <a:lnTo>
                  <a:pt x="492694" y="869610"/>
                </a:lnTo>
                <a:lnTo>
                  <a:pt x="506674" y="869610"/>
                </a:lnTo>
                <a:lnTo>
                  <a:pt x="506674" y="855630"/>
                </a:lnTo>
                <a:lnTo>
                  <a:pt x="506674" y="13969"/>
                </a:lnTo>
                <a:lnTo>
                  <a:pt x="506674" y="0"/>
                </a:lnTo>
                <a:lnTo>
                  <a:pt x="492694" y="0"/>
                </a:lnTo>
                <a:lnTo>
                  <a:pt x="13980" y="0"/>
                </a:lnTo>
                <a:close/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981222" y="3335288"/>
            <a:ext cx="220345" cy="273050"/>
          </a:xfrm>
          <a:custGeom>
            <a:avLst/>
            <a:gdLst/>
            <a:ahLst/>
            <a:cxnLst/>
            <a:rect l="l" t="t" r="r" b="b"/>
            <a:pathLst>
              <a:path w="220345" h="273050">
                <a:moveTo>
                  <a:pt x="13980" y="0"/>
                </a:moveTo>
                <a:lnTo>
                  <a:pt x="0" y="0"/>
                </a:lnTo>
                <a:lnTo>
                  <a:pt x="0" y="13980"/>
                </a:lnTo>
                <a:lnTo>
                  <a:pt x="0" y="258487"/>
                </a:lnTo>
                <a:lnTo>
                  <a:pt x="0" y="272477"/>
                </a:lnTo>
                <a:lnTo>
                  <a:pt x="13980" y="272477"/>
                </a:lnTo>
                <a:lnTo>
                  <a:pt x="206051" y="272477"/>
                </a:lnTo>
                <a:lnTo>
                  <a:pt x="220031" y="272477"/>
                </a:lnTo>
                <a:lnTo>
                  <a:pt x="220031" y="258487"/>
                </a:lnTo>
                <a:lnTo>
                  <a:pt x="220031" y="13980"/>
                </a:lnTo>
                <a:lnTo>
                  <a:pt x="220031" y="0"/>
                </a:lnTo>
                <a:lnTo>
                  <a:pt x="206051" y="0"/>
                </a:lnTo>
                <a:lnTo>
                  <a:pt x="13980" y="0"/>
                </a:lnTo>
                <a:close/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24918" y="3162449"/>
            <a:ext cx="132715" cy="171450"/>
          </a:xfrm>
          <a:custGeom>
            <a:avLst/>
            <a:gdLst/>
            <a:ahLst/>
            <a:cxnLst/>
            <a:rect l="l" t="t" r="r" b="b"/>
            <a:pathLst>
              <a:path w="132715" h="171450">
                <a:moveTo>
                  <a:pt x="13980" y="0"/>
                </a:moveTo>
                <a:lnTo>
                  <a:pt x="0" y="0"/>
                </a:lnTo>
                <a:lnTo>
                  <a:pt x="0" y="13969"/>
                </a:lnTo>
                <a:lnTo>
                  <a:pt x="0" y="157110"/>
                </a:lnTo>
                <a:lnTo>
                  <a:pt x="0" y="171091"/>
                </a:lnTo>
                <a:lnTo>
                  <a:pt x="13980" y="171091"/>
                </a:lnTo>
                <a:lnTo>
                  <a:pt x="118655" y="171091"/>
                </a:lnTo>
                <a:lnTo>
                  <a:pt x="132635" y="171091"/>
                </a:lnTo>
                <a:lnTo>
                  <a:pt x="132635" y="157110"/>
                </a:lnTo>
                <a:lnTo>
                  <a:pt x="132635" y="13969"/>
                </a:lnTo>
                <a:lnTo>
                  <a:pt x="132635" y="0"/>
                </a:lnTo>
                <a:lnTo>
                  <a:pt x="118655" y="0"/>
                </a:lnTo>
                <a:lnTo>
                  <a:pt x="13980" y="0"/>
                </a:lnTo>
                <a:close/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91237" y="2744222"/>
            <a:ext cx="0" cy="405765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405308"/>
                </a:moveTo>
                <a:lnTo>
                  <a:pt x="0" y="0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091238" y="3340434"/>
            <a:ext cx="0" cy="255270"/>
          </a:xfrm>
          <a:custGeom>
            <a:avLst/>
            <a:gdLst/>
            <a:ahLst/>
            <a:cxnLst/>
            <a:rect l="l" t="t" r="r" b="b"/>
            <a:pathLst>
              <a:path h="255270">
                <a:moveTo>
                  <a:pt x="0" y="0"/>
                </a:moveTo>
                <a:lnTo>
                  <a:pt x="0" y="254992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201255" y="3611156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0"/>
                </a:moveTo>
                <a:lnTo>
                  <a:pt x="0" y="647547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201255" y="4312964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4">
                <a:moveTo>
                  <a:pt x="0" y="0"/>
                </a:moveTo>
                <a:lnTo>
                  <a:pt x="0" y="151361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981220" y="3611156"/>
            <a:ext cx="0" cy="647700"/>
          </a:xfrm>
          <a:custGeom>
            <a:avLst/>
            <a:gdLst/>
            <a:ahLst/>
            <a:cxnLst/>
            <a:rect l="l" t="t" r="r" b="b"/>
            <a:pathLst>
              <a:path h="647700">
                <a:moveTo>
                  <a:pt x="0" y="0"/>
                </a:moveTo>
                <a:lnTo>
                  <a:pt x="0" y="647547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981220" y="4312964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4">
                <a:moveTo>
                  <a:pt x="0" y="0"/>
                </a:moveTo>
                <a:lnTo>
                  <a:pt x="0" y="151361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905965" y="4285834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544" y="0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091237" y="4299808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17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355496" y="3966069"/>
            <a:ext cx="192405" cy="513080"/>
          </a:xfrm>
          <a:custGeom>
            <a:avLst/>
            <a:gdLst/>
            <a:ahLst/>
            <a:cxnLst/>
            <a:rect l="l" t="t" r="r" b="b"/>
            <a:pathLst>
              <a:path w="192404" h="513079">
                <a:moveTo>
                  <a:pt x="178081" y="0"/>
                </a:moveTo>
                <a:lnTo>
                  <a:pt x="192061" y="0"/>
                </a:lnTo>
                <a:lnTo>
                  <a:pt x="192061" y="13980"/>
                </a:lnTo>
                <a:lnTo>
                  <a:pt x="192061" y="499076"/>
                </a:lnTo>
                <a:lnTo>
                  <a:pt x="192061" y="513056"/>
                </a:lnTo>
                <a:lnTo>
                  <a:pt x="178081" y="513056"/>
                </a:lnTo>
                <a:lnTo>
                  <a:pt x="13980" y="513056"/>
                </a:lnTo>
                <a:lnTo>
                  <a:pt x="0" y="513056"/>
                </a:lnTo>
                <a:lnTo>
                  <a:pt x="0" y="499076"/>
                </a:lnTo>
                <a:lnTo>
                  <a:pt x="0" y="13980"/>
                </a:lnTo>
                <a:lnTo>
                  <a:pt x="0" y="0"/>
                </a:lnTo>
                <a:lnTo>
                  <a:pt x="13980" y="0"/>
                </a:lnTo>
                <a:lnTo>
                  <a:pt x="178081" y="0"/>
                </a:lnTo>
                <a:close/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404427" y="3793812"/>
            <a:ext cx="94615" cy="171450"/>
          </a:xfrm>
          <a:custGeom>
            <a:avLst/>
            <a:gdLst/>
            <a:ahLst/>
            <a:cxnLst/>
            <a:rect l="l" t="t" r="r" b="b"/>
            <a:pathLst>
              <a:path w="94615" h="171450">
                <a:moveTo>
                  <a:pt x="80210" y="0"/>
                </a:moveTo>
                <a:lnTo>
                  <a:pt x="94190" y="0"/>
                </a:lnTo>
                <a:lnTo>
                  <a:pt x="94190" y="13980"/>
                </a:lnTo>
                <a:lnTo>
                  <a:pt x="94190" y="157110"/>
                </a:lnTo>
                <a:lnTo>
                  <a:pt x="94190" y="171091"/>
                </a:lnTo>
                <a:lnTo>
                  <a:pt x="80210" y="171091"/>
                </a:lnTo>
                <a:lnTo>
                  <a:pt x="13990" y="171091"/>
                </a:lnTo>
                <a:lnTo>
                  <a:pt x="0" y="171091"/>
                </a:lnTo>
                <a:lnTo>
                  <a:pt x="0" y="157110"/>
                </a:lnTo>
                <a:lnTo>
                  <a:pt x="0" y="13980"/>
                </a:lnTo>
                <a:lnTo>
                  <a:pt x="0" y="0"/>
                </a:lnTo>
                <a:lnTo>
                  <a:pt x="13990" y="0"/>
                </a:lnTo>
                <a:lnTo>
                  <a:pt x="80210" y="0"/>
                </a:lnTo>
                <a:close/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344775" y="4063629"/>
            <a:ext cx="287020" cy="415925"/>
          </a:xfrm>
          <a:custGeom>
            <a:avLst/>
            <a:gdLst/>
            <a:ahLst/>
            <a:cxnLst/>
            <a:rect l="l" t="t" r="r" b="b"/>
            <a:pathLst>
              <a:path w="287020" h="415925">
                <a:moveTo>
                  <a:pt x="272467" y="0"/>
                </a:moveTo>
                <a:lnTo>
                  <a:pt x="286447" y="0"/>
                </a:lnTo>
                <a:lnTo>
                  <a:pt x="286447" y="13980"/>
                </a:lnTo>
                <a:lnTo>
                  <a:pt x="286447" y="401504"/>
                </a:lnTo>
                <a:lnTo>
                  <a:pt x="286447" y="415484"/>
                </a:lnTo>
                <a:lnTo>
                  <a:pt x="272467" y="415484"/>
                </a:lnTo>
                <a:lnTo>
                  <a:pt x="13980" y="415484"/>
                </a:lnTo>
                <a:lnTo>
                  <a:pt x="0" y="415484"/>
                </a:lnTo>
                <a:lnTo>
                  <a:pt x="0" y="401504"/>
                </a:lnTo>
                <a:lnTo>
                  <a:pt x="0" y="13980"/>
                </a:lnTo>
                <a:lnTo>
                  <a:pt x="0" y="0"/>
                </a:lnTo>
                <a:lnTo>
                  <a:pt x="13980" y="0"/>
                </a:lnTo>
                <a:lnTo>
                  <a:pt x="272467" y="0"/>
                </a:lnTo>
                <a:close/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634918" y="3966059"/>
            <a:ext cx="192405" cy="513080"/>
          </a:xfrm>
          <a:custGeom>
            <a:avLst/>
            <a:gdLst/>
            <a:ahLst/>
            <a:cxnLst/>
            <a:rect l="l" t="t" r="r" b="b"/>
            <a:pathLst>
              <a:path w="192404" h="513079">
                <a:moveTo>
                  <a:pt x="13980" y="0"/>
                </a:moveTo>
                <a:lnTo>
                  <a:pt x="0" y="0"/>
                </a:lnTo>
                <a:lnTo>
                  <a:pt x="0" y="13980"/>
                </a:lnTo>
                <a:lnTo>
                  <a:pt x="0" y="499076"/>
                </a:lnTo>
                <a:lnTo>
                  <a:pt x="0" y="513056"/>
                </a:lnTo>
                <a:lnTo>
                  <a:pt x="13980" y="513056"/>
                </a:lnTo>
                <a:lnTo>
                  <a:pt x="178081" y="513056"/>
                </a:lnTo>
                <a:lnTo>
                  <a:pt x="192061" y="513056"/>
                </a:lnTo>
                <a:lnTo>
                  <a:pt x="192061" y="499076"/>
                </a:lnTo>
                <a:lnTo>
                  <a:pt x="192061" y="13980"/>
                </a:lnTo>
                <a:lnTo>
                  <a:pt x="192061" y="0"/>
                </a:lnTo>
                <a:lnTo>
                  <a:pt x="178081" y="0"/>
                </a:lnTo>
                <a:lnTo>
                  <a:pt x="13980" y="0"/>
                </a:lnTo>
                <a:close/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683856" y="3793803"/>
            <a:ext cx="94615" cy="171450"/>
          </a:xfrm>
          <a:custGeom>
            <a:avLst/>
            <a:gdLst/>
            <a:ahLst/>
            <a:cxnLst/>
            <a:rect l="l" t="t" r="r" b="b"/>
            <a:pathLst>
              <a:path w="94615" h="171450">
                <a:moveTo>
                  <a:pt x="13980" y="0"/>
                </a:moveTo>
                <a:lnTo>
                  <a:pt x="0" y="0"/>
                </a:lnTo>
                <a:lnTo>
                  <a:pt x="0" y="13980"/>
                </a:lnTo>
                <a:lnTo>
                  <a:pt x="0" y="157110"/>
                </a:lnTo>
                <a:lnTo>
                  <a:pt x="0" y="171091"/>
                </a:lnTo>
                <a:lnTo>
                  <a:pt x="13980" y="171091"/>
                </a:lnTo>
                <a:lnTo>
                  <a:pt x="80199" y="171091"/>
                </a:lnTo>
                <a:lnTo>
                  <a:pt x="94190" y="171091"/>
                </a:lnTo>
                <a:lnTo>
                  <a:pt x="94190" y="157110"/>
                </a:lnTo>
                <a:lnTo>
                  <a:pt x="94190" y="13980"/>
                </a:lnTo>
                <a:lnTo>
                  <a:pt x="94190" y="0"/>
                </a:lnTo>
                <a:lnTo>
                  <a:pt x="80199" y="0"/>
                </a:lnTo>
                <a:lnTo>
                  <a:pt x="13980" y="0"/>
                </a:lnTo>
                <a:close/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98808" y="2594274"/>
            <a:ext cx="1473200" cy="1897380"/>
          </a:xfrm>
          <a:custGeom>
            <a:avLst/>
            <a:gdLst/>
            <a:ahLst/>
            <a:cxnLst/>
            <a:rect l="l" t="t" r="r" b="b"/>
            <a:pathLst>
              <a:path w="1473200" h="1897379">
                <a:moveTo>
                  <a:pt x="1463310" y="1436102"/>
                </a:moveTo>
                <a:lnTo>
                  <a:pt x="1457423" y="1433092"/>
                </a:lnTo>
                <a:lnTo>
                  <a:pt x="1450351" y="1433649"/>
                </a:lnTo>
                <a:lnTo>
                  <a:pt x="1445010" y="1437556"/>
                </a:lnTo>
                <a:lnTo>
                  <a:pt x="1398090" y="1471826"/>
                </a:lnTo>
                <a:lnTo>
                  <a:pt x="1351129" y="1437556"/>
                </a:lnTo>
                <a:lnTo>
                  <a:pt x="1345778" y="1433659"/>
                </a:lnTo>
                <a:lnTo>
                  <a:pt x="1338716" y="1433092"/>
                </a:lnTo>
                <a:lnTo>
                  <a:pt x="1332829" y="1436102"/>
                </a:lnTo>
                <a:lnTo>
                  <a:pt x="1326953" y="1439123"/>
                </a:lnTo>
                <a:lnTo>
                  <a:pt x="1323241" y="1445196"/>
                </a:lnTo>
                <a:lnTo>
                  <a:pt x="1323241" y="1451825"/>
                </a:lnTo>
                <a:lnTo>
                  <a:pt x="1323241" y="1568676"/>
                </a:lnTo>
                <a:lnTo>
                  <a:pt x="1252341" y="1568676"/>
                </a:lnTo>
                <a:lnTo>
                  <a:pt x="1252341" y="1451825"/>
                </a:lnTo>
                <a:lnTo>
                  <a:pt x="1252341" y="1445185"/>
                </a:lnTo>
                <a:lnTo>
                  <a:pt x="1248639" y="1439123"/>
                </a:lnTo>
                <a:lnTo>
                  <a:pt x="1242752" y="1436102"/>
                </a:lnTo>
                <a:lnTo>
                  <a:pt x="1236855" y="1433092"/>
                </a:lnTo>
                <a:lnTo>
                  <a:pt x="1229793" y="1433649"/>
                </a:lnTo>
                <a:lnTo>
                  <a:pt x="1224453" y="1437556"/>
                </a:lnTo>
                <a:lnTo>
                  <a:pt x="1177533" y="1471836"/>
                </a:lnTo>
                <a:lnTo>
                  <a:pt x="1130603" y="1437556"/>
                </a:lnTo>
                <a:lnTo>
                  <a:pt x="1125262" y="1433659"/>
                </a:lnTo>
                <a:lnTo>
                  <a:pt x="1118200" y="1433102"/>
                </a:lnTo>
                <a:lnTo>
                  <a:pt x="1112313" y="1436102"/>
                </a:lnTo>
                <a:lnTo>
                  <a:pt x="1106426" y="1439123"/>
                </a:lnTo>
                <a:lnTo>
                  <a:pt x="1102725" y="1445185"/>
                </a:lnTo>
                <a:lnTo>
                  <a:pt x="1102725" y="1451825"/>
                </a:lnTo>
                <a:lnTo>
                  <a:pt x="1102725" y="1568676"/>
                </a:lnTo>
                <a:lnTo>
                  <a:pt x="1031690" y="1568676"/>
                </a:lnTo>
                <a:lnTo>
                  <a:pt x="1031690" y="1306312"/>
                </a:lnTo>
                <a:lnTo>
                  <a:pt x="1031690" y="1296570"/>
                </a:lnTo>
                <a:lnTo>
                  <a:pt x="1023824" y="1288672"/>
                </a:lnTo>
                <a:lnTo>
                  <a:pt x="1014133" y="1288672"/>
                </a:lnTo>
                <a:lnTo>
                  <a:pt x="1005349" y="1288672"/>
                </a:lnTo>
                <a:lnTo>
                  <a:pt x="970223" y="1288672"/>
                </a:lnTo>
                <a:lnTo>
                  <a:pt x="946078" y="1288672"/>
                </a:lnTo>
                <a:lnTo>
                  <a:pt x="946078" y="957965"/>
                </a:lnTo>
                <a:lnTo>
                  <a:pt x="946078" y="948222"/>
                </a:lnTo>
                <a:lnTo>
                  <a:pt x="938222" y="940325"/>
                </a:lnTo>
                <a:lnTo>
                  <a:pt x="928520" y="940325"/>
                </a:lnTo>
                <a:lnTo>
                  <a:pt x="897787" y="940325"/>
                </a:lnTo>
                <a:lnTo>
                  <a:pt x="897787" y="536851"/>
                </a:lnTo>
                <a:lnTo>
                  <a:pt x="897787" y="527119"/>
                </a:lnTo>
                <a:lnTo>
                  <a:pt x="889931" y="519221"/>
                </a:lnTo>
                <a:lnTo>
                  <a:pt x="880229" y="519221"/>
                </a:lnTo>
                <a:lnTo>
                  <a:pt x="845289" y="519221"/>
                </a:lnTo>
                <a:lnTo>
                  <a:pt x="750419" y="14361"/>
                </a:lnTo>
                <a:lnTo>
                  <a:pt x="748851" y="6031"/>
                </a:lnTo>
                <a:lnTo>
                  <a:pt x="741604" y="0"/>
                </a:lnTo>
                <a:lnTo>
                  <a:pt x="733160" y="0"/>
                </a:lnTo>
                <a:lnTo>
                  <a:pt x="724716" y="0"/>
                </a:lnTo>
                <a:lnTo>
                  <a:pt x="717468" y="6031"/>
                </a:lnTo>
                <a:lnTo>
                  <a:pt x="715901" y="14361"/>
                </a:lnTo>
                <a:lnTo>
                  <a:pt x="621031" y="519211"/>
                </a:lnTo>
                <a:lnTo>
                  <a:pt x="586091" y="519211"/>
                </a:lnTo>
                <a:lnTo>
                  <a:pt x="576389" y="519211"/>
                </a:lnTo>
                <a:lnTo>
                  <a:pt x="568523" y="527108"/>
                </a:lnTo>
                <a:lnTo>
                  <a:pt x="568523" y="536851"/>
                </a:lnTo>
                <a:lnTo>
                  <a:pt x="568523" y="940315"/>
                </a:lnTo>
                <a:lnTo>
                  <a:pt x="537800" y="940315"/>
                </a:lnTo>
                <a:lnTo>
                  <a:pt x="528098" y="940315"/>
                </a:lnTo>
                <a:lnTo>
                  <a:pt x="520232" y="948222"/>
                </a:lnTo>
                <a:lnTo>
                  <a:pt x="520232" y="957955"/>
                </a:lnTo>
                <a:lnTo>
                  <a:pt x="520232" y="1288672"/>
                </a:lnTo>
                <a:lnTo>
                  <a:pt x="493890" y="1288672"/>
                </a:lnTo>
                <a:lnTo>
                  <a:pt x="458775" y="1288672"/>
                </a:lnTo>
                <a:lnTo>
                  <a:pt x="449991" y="1288672"/>
                </a:lnTo>
                <a:lnTo>
                  <a:pt x="440300" y="1288672"/>
                </a:lnTo>
                <a:lnTo>
                  <a:pt x="432434" y="1296570"/>
                </a:lnTo>
                <a:lnTo>
                  <a:pt x="432434" y="1306312"/>
                </a:lnTo>
                <a:lnTo>
                  <a:pt x="432434" y="1568676"/>
                </a:lnTo>
                <a:lnTo>
                  <a:pt x="370183" y="1568676"/>
                </a:lnTo>
                <a:lnTo>
                  <a:pt x="370183" y="1451825"/>
                </a:lnTo>
                <a:lnTo>
                  <a:pt x="370183" y="1445185"/>
                </a:lnTo>
                <a:lnTo>
                  <a:pt x="366471" y="1439113"/>
                </a:lnTo>
                <a:lnTo>
                  <a:pt x="360585" y="1436102"/>
                </a:lnTo>
                <a:lnTo>
                  <a:pt x="354698" y="1433092"/>
                </a:lnTo>
                <a:lnTo>
                  <a:pt x="347635" y="1433649"/>
                </a:lnTo>
                <a:lnTo>
                  <a:pt x="342285" y="1437556"/>
                </a:lnTo>
                <a:lnTo>
                  <a:pt x="295365" y="1471826"/>
                </a:lnTo>
                <a:lnTo>
                  <a:pt x="248445" y="1437556"/>
                </a:lnTo>
                <a:lnTo>
                  <a:pt x="243104" y="1433649"/>
                </a:lnTo>
                <a:lnTo>
                  <a:pt x="236042" y="1433092"/>
                </a:lnTo>
                <a:lnTo>
                  <a:pt x="230145" y="1436102"/>
                </a:lnTo>
                <a:lnTo>
                  <a:pt x="224268" y="1439113"/>
                </a:lnTo>
                <a:lnTo>
                  <a:pt x="220557" y="1445185"/>
                </a:lnTo>
                <a:lnTo>
                  <a:pt x="220557" y="1451825"/>
                </a:lnTo>
                <a:lnTo>
                  <a:pt x="220557" y="1568676"/>
                </a:lnTo>
                <a:lnTo>
                  <a:pt x="149656" y="1568676"/>
                </a:lnTo>
                <a:lnTo>
                  <a:pt x="149656" y="1451825"/>
                </a:lnTo>
                <a:lnTo>
                  <a:pt x="149656" y="1445185"/>
                </a:lnTo>
                <a:lnTo>
                  <a:pt x="145945" y="1439123"/>
                </a:lnTo>
                <a:lnTo>
                  <a:pt x="140068" y="1436102"/>
                </a:lnTo>
                <a:lnTo>
                  <a:pt x="134181" y="1433092"/>
                </a:lnTo>
                <a:lnTo>
                  <a:pt x="127119" y="1433659"/>
                </a:lnTo>
                <a:lnTo>
                  <a:pt x="121768" y="1437546"/>
                </a:lnTo>
                <a:lnTo>
                  <a:pt x="74807" y="1471826"/>
                </a:lnTo>
                <a:lnTo>
                  <a:pt x="27887" y="1437546"/>
                </a:lnTo>
                <a:lnTo>
                  <a:pt x="22547" y="1433649"/>
                </a:lnTo>
                <a:lnTo>
                  <a:pt x="15485" y="1433092"/>
                </a:lnTo>
                <a:lnTo>
                  <a:pt x="9588" y="1436102"/>
                </a:lnTo>
                <a:lnTo>
                  <a:pt x="3711" y="1439113"/>
                </a:lnTo>
                <a:lnTo>
                  <a:pt x="0" y="1445185"/>
                </a:lnTo>
                <a:lnTo>
                  <a:pt x="0" y="1451815"/>
                </a:lnTo>
                <a:lnTo>
                  <a:pt x="0" y="1879537"/>
                </a:lnTo>
                <a:lnTo>
                  <a:pt x="0" y="1889280"/>
                </a:lnTo>
                <a:lnTo>
                  <a:pt x="7866" y="1897177"/>
                </a:lnTo>
                <a:lnTo>
                  <a:pt x="17557" y="1897177"/>
                </a:lnTo>
                <a:lnTo>
                  <a:pt x="1455330" y="1897177"/>
                </a:lnTo>
                <a:lnTo>
                  <a:pt x="1465032" y="1897177"/>
                </a:lnTo>
                <a:lnTo>
                  <a:pt x="1472898" y="1889280"/>
                </a:lnTo>
                <a:lnTo>
                  <a:pt x="1472898" y="1879537"/>
                </a:lnTo>
                <a:lnTo>
                  <a:pt x="1472898" y="1451815"/>
                </a:lnTo>
                <a:lnTo>
                  <a:pt x="1472898" y="1445185"/>
                </a:lnTo>
                <a:lnTo>
                  <a:pt x="1469197" y="1439113"/>
                </a:lnTo>
                <a:lnTo>
                  <a:pt x="1463310" y="1436102"/>
                </a:lnTo>
                <a:close/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26216" y="4162076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39712" y="0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42002" y="3882423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4">
                <a:moveTo>
                  <a:pt x="0" y="0"/>
                </a:moveTo>
                <a:lnTo>
                  <a:pt x="408144" y="0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81853" y="3534950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>
                <a:moveTo>
                  <a:pt x="0" y="0"/>
                </a:moveTo>
                <a:lnTo>
                  <a:pt x="303973" y="0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41979" y="3113376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720" y="0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49128" y="3240630"/>
            <a:ext cx="169420" cy="16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325449" y="3558721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0"/>
                </a:moveTo>
                <a:lnTo>
                  <a:pt x="0" y="298798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31811" y="4154646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0"/>
                </a:moveTo>
                <a:lnTo>
                  <a:pt x="0" y="298798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31245" y="4149491"/>
            <a:ext cx="0" cy="314960"/>
          </a:xfrm>
          <a:custGeom>
            <a:avLst/>
            <a:gdLst/>
            <a:ahLst/>
            <a:cxnLst/>
            <a:rect l="l" t="t" r="r" b="b"/>
            <a:pathLst>
              <a:path h="314960">
                <a:moveTo>
                  <a:pt x="0" y="0"/>
                </a:moveTo>
                <a:lnTo>
                  <a:pt x="0" y="314834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25449" y="4393351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0973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03057" y="4491456"/>
            <a:ext cx="7887334" cy="0"/>
          </a:xfrm>
          <a:custGeom>
            <a:avLst/>
            <a:gdLst/>
            <a:ahLst/>
            <a:cxnLst/>
            <a:rect l="l" t="t" r="r" b="b"/>
            <a:pathLst>
              <a:path w="7887334">
                <a:moveTo>
                  <a:pt x="0" y="0"/>
                </a:moveTo>
                <a:lnTo>
                  <a:pt x="7887281" y="0"/>
                </a:lnTo>
              </a:path>
            </a:pathLst>
          </a:custGeom>
          <a:ln w="54260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130176" y="3844417"/>
            <a:ext cx="255904" cy="480059"/>
          </a:xfrm>
          <a:custGeom>
            <a:avLst/>
            <a:gdLst/>
            <a:ahLst/>
            <a:cxnLst/>
            <a:rect l="l" t="t" r="r" b="b"/>
            <a:pathLst>
              <a:path w="255905" h="480060">
                <a:moveTo>
                  <a:pt x="116175" y="0"/>
                </a:moveTo>
                <a:lnTo>
                  <a:pt x="28743" y="31143"/>
                </a:lnTo>
                <a:lnTo>
                  <a:pt x="0" y="92824"/>
                </a:lnTo>
                <a:lnTo>
                  <a:pt x="2719" y="153190"/>
                </a:lnTo>
                <a:lnTo>
                  <a:pt x="9675" y="180390"/>
                </a:lnTo>
                <a:lnTo>
                  <a:pt x="116175" y="479580"/>
                </a:lnTo>
                <a:lnTo>
                  <a:pt x="222676" y="180390"/>
                </a:lnTo>
                <a:lnTo>
                  <a:pt x="255494" y="80045"/>
                </a:lnTo>
                <a:lnTo>
                  <a:pt x="255340" y="27806"/>
                </a:lnTo>
                <a:lnTo>
                  <a:pt x="212228" y="6762"/>
                </a:lnTo>
                <a:lnTo>
                  <a:pt x="116175" y="0"/>
                </a:lnTo>
                <a:close/>
              </a:path>
            </a:pathLst>
          </a:custGeom>
          <a:ln w="54260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206882" y="3919006"/>
            <a:ext cx="78942" cy="773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659069" y="7101681"/>
            <a:ext cx="0" cy="3505835"/>
          </a:xfrm>
          <a:custGeom>
            <a:avLst/>
            <a:gdLst/>
            <a:ahLst/>
            <a:cxnLst/>
            <a:rect l="l" t="t" r="r" b="b"/>
            <a:pathLst>
              <a:path h="3505834">
                <a:moveTo>
                  <a:pt x="0" y="0"/>
                </a:moveTo>
                <a:lnTo>
                  <a:pt x="0" y="3505330"/>
                </a:lnTo>
              </a:path>
            </a:pathLst>
          </a:custGeom>
          <a:ln w="5154">
            <a:solidFill>
              <a:srgbClr val="2F1F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12517" y="7101681"/>
            <a:ext cx="0" cy="3505835"/>
          </a:xfrm>
          <a:custGeom>
            <a:avLst/>
            <a:gdLst/>
            <a:ahLst/>
            <a:cxnLst/>
            <a:rect l="l" t="t" r="r" b="b"/>
            <a:pathLst>
              <a:path h="3505834">
                <a:moveTo>
                  <a:pt x="0" y="0"/>
                </a:moveTo>
                <a:lnTo>
                  <a:pt x="0" y="3505330"/>
                </a:lnTo>
              </a:path>
            </a:pathLst>
          </a:custGeom>
          <a:ln w="5154">
            <a:solidFill>
              <a:srgbClr val="2F1F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556255" y="6174733"/>
            <a:ext cx="218503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60" dirty="0">
                <a:solidFill>
                  <a:srgbClr val="F47920"/>
                </a:solidFill>
                <a:latin typeface="Arial"/>
                <a:cs typeface="Arial"/>
              </a:rPr>
              <a:t>Вид</a:t>
            </a:r>
            <a:r>
              <a:rPr sz="2400" b="1" spc="-150" dirty="0">
                <a:solidFill>
                  <a:srgbClr val="F47920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47920"/>
                </a:solidFill>
                <a:latin typeface="Arial"/>
                <a:cs typeface="Arial"/>
              </a:rPr>
              <a:t>доставки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65" dirty="0"/>
              <a:t>8</a:t>
            </a:fld>
            <a:endParaRPr spc="65" dirty="0"/>
          </a:p>
        </p:txBody>
      </p:sp>
      <p:sp>
        <p:nvSpPr>
          <p:cNvPr id="56" name="object 56"/>
          <p:cNvSpPr txBox="1"/>
          <p:nvPr/>
        </p:nvSpPr>
        <p:spPr>
          <a:xfrm>
            <a:off x="1556255" y="6992698"/>
            <a:ext cx="226695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15" dirty="0">
                <a:solidFill>
                  <a:srgbClr val="3D1608"/>
                </a:solidFill>
                <a:latin typeface="Century Gothic"/>
                <a:cs typeface="Century Gothic"/>
              </a:rPr>
              <a:t>Сверхсрочная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56255" y="8312352"/>
            <a:ext cx="136525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20" dirty="0">
                <a:solidFill>
                  <a:srgbClr val="3D1608"/>
                </a:solidFill>
                <a:latin typeface="Century Gothic"/>
                <a:cs typeface="Century Gothic"/>
              </a:rPr>
              <a:t>Срочная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556255" y="9632005"/>
            <a:ext cx="150368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95" dirty="0">
                <a:solidFill>
                  <a:srgbClr val="3D1608"/>
                </a:solidFill>
                <a:latin typeface="Century Gothic"/>
                <a:cs typeface="Century Gothic"/>
              </a:rPr>
              <a:t>Су</a:t>
            </a:r>
            <a:r>
              <a:rPr sz="2400" spc="40" dirty="0">
                <a:solidFill>
                  <a:srgbClr val="3D1608"/>
                </a:solidFill>
                <a:latin typeface="Century Gothic"/>
                <a:cs typeface="Century Gothic"/>
              </a:rPr>
              <a:t>т</a:t>
            </a:r>
            <a:r>
              <a:rPr sz="2400" spc="85" dirty="0">
                <a:solidFill>
                  <a:srgbClr val="3D1608"/>
                </a:solidFill>
                <a:latin typeface="Century Gothic"/>
                <a:cs typeface="Century Gothic"/>
              </a:rPr>
              <a:t>очная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969248" y="6992698"/>
            <a:ext cx="4957445" cy="105664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55"/>
              </a:spcBef>
            </a:pPr>
            <a:r>
              <a:rPr sz="2400" spc="-25" dirty="0">
                <a:solidFill>
                  <a:srgbClr val="3D1608"/>
                </a:solidFill>
                <a:latin typeface="Century Gothic"/>
                <a:cs typeface="Century Gothic"/>
              </a:rPr>
              <a:t>Сверхсрочная </a:t>
            </a:r>
            <a:r>
              <a:rPr sz="2400" spc="-10" dirty="0">
                <a:solidFill>
                  <a:srgbClr val="3D1608"/>
                </a:solidFill>
                <a:latin typeface="Century Gothic"/>
                <a:cs typeface="Century Gothic"/>
              </a:rPr>
              <a:t>доставка  </a:t>
            </a:r>
            <a:r>
              <a:rPr sz="2400" spc="20" dirty="0">
                <a:solidFill>
                  <a:srgbClr val="3D1608"/>
                </a:solidFill>
                <a:latin typeface="Century Gothic"/>
                <a:cs typeface="Century Gothic"/>
              </a:rPr>
              <a:t>подойдет </a:t>
            </a:r>
            <a:r>
              <a:rPr sz="2400" spc="-90" dirty="0">
                <a:solidFill>
                  <a:srgbClr val="3D1608"/>
                </a:solidFill>
                <a:latin typeface="Century Gothic"/>
                <a:cs typeface="Century Gothic"/>
              </a:rPr>
              <a:t>тем, </a:t>
            </a:r>
            <a:r>
              <a:rPr sz="2400" spc="100" dirty="0">
                <a:solidFill>
                  <a:srgbClr val="3D1608"/>
                </a:solidFill>
                <a:latin typeface="Century Gothic"/>
                <a:cs typeface="Century Gothic"/>
              </a:rPr>
              <a:t>кто </a:t>
            </a:r>
            <a:r>
              <a:rPr sz="2400" spc="-65" dirty="0">
                <a:solidFill>
                  <a:srgbClr val="3D1608"/>
                </a:solidFill>
                <a:latin typeface="Century Gothic"/>
                <a:cs typeface="Century Gothic"/>
              </a:rPr>
              <a:t>больше</a:t>
            </a:r>
            <a:r>
              <a:rPr sz="2400" spc="-23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5" dirty="0">
                <a:solidFill>
                  <a:srgbClr val="3D1608"/>
                </a:solidFill>
                <a:latin typeface="Century Gothic"/>
                <a:cs typeface="Century Gothic"/>
              </a:rPr>
              <a:t>всего  </a:t>
            </a:r>
            <a:r>
              <a:rPr sz="2400" spc="35" dirty="0">
                <a:solidFill>
                  <a:srgbClr val="3D1608"/>
                </a:solidFill>
                <a:latin typeface="Century Gothic"/>
                <a:cs typeface="Century Gothic"/>
              </a:rPr>
              <a:t>ценит</a:t>
            </a:r>
            <a:r>
              <a:rPr sz="2400" spc="-9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3D1608"/>
                </a:solidFill>
                <a:latin typeface="Century Gothic"/>
                <a:cs typeface="Century Gothic"/>
              </a:rPr>
              <a:t>скорость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969248" y="8312352"/>
            <a:ext cx="4989830" cy="105664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just">
              <a:lnSpc>
                <a:spcPts val="2600"/>
              </a:lnSpc>
              <a:spcBef>
                <a:spcPts val="455"/>
              </a:spcBef>
            </a:pPr>
            <a:r>
              <a:rPr sz="2400" spc="40" dirty="0">
                <a:solidFill>
                  <a:srgbClr val="3D1608"/>
                </a:solidFill>
                <a:latin typeface="Century Gothic"/>
                <a:cs typeface="Century Gothic"/>
              </a:rPr>
              <a:t>Идеальный </a:t>
            </a:r>
            <a:r>
              <a:rPr sz="2400" spc="-15" dirty="0">
                <a:solidFill>
                  <a:srgbClr val="3D1608"/>
                </a:solidFill>
                <a:latin typeface="Century Gothic"/>
                <a:cs typeface="Century Gothic"/>
              </a:rPr>
              <a:t>вариант </a:t>
            </a:r>
            <a:r>
              <a:rPr sz="2400" spc="229" dirty="0">
                <a:solidFill>
                  <a:srgbClr val="3D1608"/>
                </a:solidFill>
                <a:latin typeface="Century Gothic"/>
                <a:cs typeface="Century Gothic"/>
              </a:rPr>
              <a:t>для</a:t>
            </a:r>
            <a:r>
              <a:rPr sz="2400" spc="-114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-180" dirty="0">
                <a:solidFill>
                  <a:srgbClr val="3D1608"/>
                </a:solidFill>
                <a:latin typeface="Century Gothic"/>
                <a:cs typeface="Century Gothic"/>
              </a:rPr>
              <a:t>обмена  </a:t>
            </a:r>
            <a:r>
              <a:rPr sz="2400" spc="-65" dirty="0">
                <a:solidFill>
                  <a:srgbClr val="3D1608"/>
                </a:solidFill>
                <a:latin typeface="Century Gothic"/>
                <a:cs typeface="Century Gothic"/>
              </a:rPr>
              <a:t>документами </a:t>
            </a:r>
            <a:r>
              <a:rPr sz="2400" spc="15" dirty="0">
                <a:solidFill>
                  <a:srgbClr val="3D1608"/>
                </a:solidFill>
                <a:latin typeface="Century Gothic"/>
                <a:cs typeface="Century Gothic"/>
              </a:rPr>
              <a:t>и </a:t>
            </a:r>
            <a:r>
              <a:rPr sz="2400" spc="-40" dirty="0">
                <a:solidFill>
                  <a:srgbClr val="3D1608"/>
                </a:solidFill>
                <a:latin typeface="Century Gothic"/>
                <a:cs typeface="Century Gothic"/>
              </a:rPr>
              <a:t>грузами </a:t>
            </a:r>
            <a:r>
              <a:rPr sz="2400" spc="10" dirty="0">
                <a:solidFill>
                  <a:srgbClr val="3D1608"/>
                </a:solidFill>
                <a:latin typeface="Century Gothic"/>
                <a:cs typeface="Century Gothic"/>
              </a:rPr>
              <a:t>до </a:t>
            </a:r>
            <a:r>
              <a:rPr sz="2400" spc="40" dirty="0">
                <a:solidFill>
                  <a:srgbClr val="3D1608"/>
                </a:solidFill>
                <a:latin typeface="Century Gothic"/>
                <a:cs typeface="Century Gothic"/>
              </a:rPr>
              <a:t>10 </a:t>
            </a:r>
            <a:r>
              <a:rPr sz="2400" spc="240" dirty="0">
                <a:solidFill>
                  <a:srgbClr val="3D1608"/>
                </a:solidFill>
                <a:latin typeface="Century Gothic"/>
                <a:cs typeface="Century Gothic"/>
              </a:rPr>
              <a:t>кг  </a:t>
            </a:r>
            <a:r>
              <a:rPr sz="2400" spc="260" dirty="0">
                <a:solidFill>
                  <a:srgbClr val="3D1608"/>
                </a:solidFill>
                <a:latin typeface="Century Gothic"/>
                <a:cs typeface="Century Gothic"/>
              </a:rPr>
              <a:t>в </a:t>
            </a:r>
            <a:r>
              <a:rPr sz="2400" spc="5" dirty="0">
                <a:solidFill>
                  <a:srgbClr val="3D1608"/>
                </a:solidFill>
                <a:latin typeface="Century Gothic"/>
                <a:cs typeface="Century Gothic"/>
              </a:rPr>
              <a:t>течение </a:t>
            </a:r>
            <a:r>
              <a:rPr sz="2400" spc="-60" dirty="0">
                <a:solidFill>
                  <a:srgbClr val="3D1608"/>
                </a:solidFill>
                <a:latin typeface="Century Gothic"/>
                <a:cs typeface="Century Gothic"/>
              </a:rPr>
              <a:t>рабочего</a:t>
            </a:r>
            <a:r>
              <a:rPr sz="2400" spc="-34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175" dirty="0">
                <a:solidFill>
                  <a:srgbClr val="3D1608"/>
                </a:solidFill>
                <a:latin typeface="Century Gothic"/>
                <a:cs typeface="Century Gothic"/>
              </a:rPr>
              <a:t>дня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3969248" y="9632005"/>
            <a:ext cx="4225925" cy="7270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55"/>
              </a:spcBef>
            </a:pPr>
            <a:r>
              <a:rPr sz="2400" spc="-40" dirty="0">
                <a:solidFill>
                  <a:srgbClr val="3D1608"/>
                </a:solidFill>
                <a:latin typeface="Century Gothic"/>
                <a:cs typeface="Century Gothic"/>
              </a:rPr>
              <a:t>Оптимальное</a:t>
            </a:r>
            <a:r>
              <a:rPr sz="2400" spc="-5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-75" dirty="0">
                <a:solidFill>
                  <a:srgbClr val="3D1608"/>
                </a:solidFill>
                <a:latin typeface="Century Gothic"/>
                <a:cs typeface="Century Gothic"/>
              </a:rPr>
              <a:t>соотношение  </a:t>
            </a:r>
            <a:r>
              <a:rPr sz="2400" spc="-65" dirty="0">
                <a:solidFill>
                  <a:srgbClr val="3D1608"/>
                </a:solidFill>
                <a:latin typeface="Century Gothic"/>
                <a:cs typeface="Century Gothic"/>
              </a:rPr>
              <a:t>цена/скорость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917349" y="6992698"/>
            <a:ext cx="4492625" cy="10775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820"/>
              </a:lnSpc>
              <a:spcBef>
                <a:spcPts val="135"/>
              </a:spcBef>
            </a:pPr>
            <a:r>
              <a:rPr sz="2400" spc="325" dirty="0">
                <a:solidFill>
                  <a:srgbClr val="3D1608"/>
                </a:solidFill>
                <a:latin typeface="Century Gothic"/>
                <a:cs typeface="Century Gothic"/>
              </a:rPr>
              <a:t>В </a:t>
            </a:r>
            <a:r>
              <a:rPr sz="2400" spc="5" dirty="0">
                <a:solidFill>
                  <a:srgbClr val="3D1608"/>
                </a:solidFill>
                <a:latin typeface="Century Gothic"/>
                <a:cs typeface="Century Gothic"/>
              </a:rPr>
              <a:t>течение </a:t>
            </a:r>
            <a:r>
              <a:rPr sz="2400" spc="114" dirty="0">
                <a:solidFill>
                  <a:srgbClr val="3D1608"/>
                </a:solidFill>
                <a:latin typeface="Century Gothic"/>
                <a:cs typeface="Century Gothic"/>
              </a:rPr>
              <a:t>2-4</a:t>
            </a:r>
            <a:r>
              <a:rPr sz="2400" spc="-40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3D1608"/>
                </a:solidFill>
                <a:latin typeface="Century Gothic"/>
                <a:cs typeface="Century Gothic"/>
              </a:rPr>
              <a:t>часов</a:t>
            </a:r>
            <a:endParaRPr sz="2400">
              <a:latin typeface="Century Gothic"/>
              <a:cs typeface="Century Gothic"/>
            </a:endParaRPr>
          </a:p>
          <a:p>
            <a:pPr marL="12700" marR="5080">
              <a:lnSpc>
                <a:spcPts val="2600"/>
              </a:lnSpc>
              <a:spcBef>
                <a:spcPts val="260"/>
              </a:spcBef>
            </a:pPr>
            <a:r>
              <a:rPr sz="2400" spc="-210" dirty="0">
                <a:solidFill>
                  <a:srgbClr val="3D1608"/>
                </a:solidFill>
                <a:latin typeface="Century Gothic"/>
                <a:cs typeface="Century Gothic"/>
              </a:rPr>
              <a:t>с </a:t>
            </a:r>
            <a:r>
              <a:rPr sz="2400" spc="-150" dirty="0">
                <a:solidFill>
                  <a:srgbClr val="3D1608"/>
                </a:solidFill>
                <a:latin typeface="Century Gothic"/>
                <a:cs typeface="Century Gothic"/>
              </a:rPr>
              <a:t>момента </a:t>
            </a:r>
            <a:r>
              <a:rPr sz="2400" spc="65" dirty="0">
                <a:solidFill>
                  <a:srgbClr val="3D1608"/>
                </a:solidFill>
                <a:latin typeface="Century Gothic"/>
                <a:cs typeface="Century Gothic"/>
              </a:rPr>
              <a:t>получения </a:t>
            </a:r>
            <a:r>
              <a:rPr sz="2400" spc="-30" dirty="0">
                <a:solidFill>
                  <a:srgbClr val="3D1608"/>
                </a:solidFill>
                <a:latin typeface="Century Gothic"/>
                <a:cs typeface="Century Gothic"/>
              </a:rPr>
              <a:t>заказа,  </a:t>
            </a:r>
            <a:r>
              <a:rPr sz="2400" spc="-40" dirty="0">
                <a:solidFill>
                  <a:srgbClr val="3D1608"/>
                </a:solidFill>
                <a:latin typeface="Century Gothic"/>
                <a:cs typeface="Century Gothic"/>
              </a:rPr>
              <a:t>вес </a:t>
            </a:r>
            <a:r>
              <a:rPr sz="2400" spc="35" dirty="0">
                <a:solidFill>
                  <a:srgbClr val="3D1608"/>
                </a:solidFill>
                <a:latin typeface="Century Gothic"/>
                <a:cs typeface="Century Gothic"/>
              </a:rPr>
              <a:t>отправления </a:t>
            </a:r>
            <a:r>
              <a:rPr sz="2400" spc="10" dirty="0">
                <a:solidFill>
                  <a:srgbClr val="3D1608"/>
                </a:solidFill>
                <a:latin typeface="Century Gothic"/>
                <a:cs typeface="Century Gothic"/>
              </a:rPr>
              <a:t>до </a:t>
            </a:r>
            <a:r>
              <a:rPr sz="2400" spc="40" dirty="0">
                <a:solidFill>
                  <a:srgbClr val="3D1608"/>
                </a:solidFill>
                <a:latin typeface="Century Gothic"/>
                <a:cs typeface="Century Gothic"/>
              </a:rPr>
              <a:t>10</a:t>
            </a:r>
            <a:r>
              <a:rPr sz="2400" spc="1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240" dirty="0">
                <a:solidFill>
                  <a:srgbClr val="3D1608"/>
                </a:solidFill>
                <a:latin typeface="Century Gothic"/>
                <a:cs typeface="Century Gothic"/>
              </a:rPr>
              <a:t>кг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917349" y="8332971"/>
            <a:ext cx="4731385" cy="7270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55"/>
              </a:spcBef>
            </a:pPr>
            <a:r>
              <a:rPr sz="2400" spc="325" dirty="0">
                <a:solidFill>
                  <a:srgbClr val="3D1608"/>
                </a:solidFill>
                <a:latin typeface="Century Gothic"/>
                <a:cs typeface="Century Gothic"/>
              </a:rPr>
              <a:t>В </a:t>
            </a:r>
            <a:r>
              <a:rPr sz="2400" spc="5" dirty="0">
                <a:solidFill>
                  <a:srgbClr val="3D1608"/>
                </a:solidFill>
                <a:latin typeface="Century Gothic"/>
                <a:cs typeface="Century Gothic"/>
              </a:rPr>
              <a:t>течение </a:t>
            </a:r>
            <a:r>
              <a:rPr sz="2400" spc="125" dirty="0">
                <a:solidFill>
                  <a:srgbClr val="3D1608"/>
                </a:solidFill>
                <a:latin typeface="Century Gothic"/>
                <a:cs typeface="Century Gothic"/>
              </a:rPr>
              <a:t>4-6 </a:t>
            </a:r>
            <a:r>
              <a:rPr sz="2400" spc="-20" dirty="0">
                <a:solidFill>
                  <a:srgbClr val="3D1608"/>
                </a:solidFill>
                <a:latin typeface="Century Gothic"/>
                <a:cs typeface="Century Gothic"/>
              </a:rPr>
              <a:t>часов</a:t>
            </a:r>
            <a:r>
              <a:rPr sz="2400" spc="-33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-210" dirty="0">
                <a:solidFill>
                  <a:srgbClr val="3D1608"/>
                </a:solidFill>
                <a:latin typeface="Century Gothic"/>
                <a:cs typeface="Century Gothic"/>
              </a:rPr>
              <a:t>с </a:t>
            </a:r>
            <a:r>
              <a:rPr sz="2400" spc="-150" dirty="0">
                <a:solidFill>
                  <a:srgbClr val="3D1608"/>
                </a:solidFill>
                <a:latin typeface="Century Gothic"/>
                <a:cs typeface="Century Gothic"/>
              </a:rPr>
              <a:t>момента  </a:t>
            </a:r>
            <a:r>
              <a:rPr sz="2400" spc="65" dirty="0">
                <a:solidFill>
                  <a:srgbClr val="3D1608"/>
                </a:solidFill>
                <a:latin typeface="Century Gothic"/>
                <a:cs typeface="Century Gothic"/>
              </a:rPr>
              <a:t>получения</a:t>
            </a:r>
            <a:r>
              <a:rPr sz="2400" spc="5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-30" dirty="0">
                <a:solidFill>
                  <a:srgbClr val="3D1608"/>
                </a:solidFill>
                <a:latin typeface="Century Gothic"/>
                <a:cs typeface="Century Gothic"/>
              </a:rPr>
              <a:t>заказа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917349" y="9652625"/>
            <a:ext cx="450913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35" dirty="0">
                <a:solidFill>
                  <a:srgbClr val="3D1608"/>
                </a:solidFill>
                <a:latin typeface="Century Gothic"/>
                <a:cs typeface="Century Gothic"/>
              </a:rPr>
              <a:t>На </a:t>
            </a:r>
            <a:r>
              <a:rPr sz="2400" spc="-45" dirty="0">
                <a:solidFill>
                  <a:srgbClr val="3D1608"/>
                </a:solidFill>
                <a:latin typeface="Century Gothic"/>
                <a:cs typeface="Century Gothic"/>
              </a:rPr>
              <a:t>следующий </a:t>
            </a:r>
            <a:r>
              <a:rPr sz="2400" spc="-60" dirty="0">
                <a:solidFill>
                  <a:srgbClr val="3D1608"/>
                </a:solidFill>
                <a:latin typeface="Century Gothic"/>
                <a:cs typeface="Century Gothic"/>
              </a:rPr>
              <a:t>рабочий</a:t>
            </a:r>
            <a:r>
              <a:rPr sz="2400" spc="60" dirty="0">
                <a:solidFill>
                  <a:srgbClr val="3D1608"/>
                </a:solidFill>
                <a:latin typeface="Century Gothic"/>
                <a:cs typeface="Century Gothic"/>
              </a:rPr>
              <a:t> </a:t>
            </a:r>
            <a:r>
              <a:rPr sz="2400" spc="50" dirty="0">
                <a:solidFill>
                  <a:srgbClr val="3D1608"/>
                </a:solidFill>
                <a:latin typeface="Century Gothic"/>
                <a:cs typeface="Century Gothic"/>
              </a:rPr>
              <a:t>день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62616" y="7085486"/>
            <a:ext cx="1219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50" dirty="0">
                <a:solidFill>
                  <a:srgbClr val="3D1608"/>
                </a:solidFill>
                <a:latin typeface="Century Gothic"/>
                <a:cs typeface="Century Gothic"/>
              </a:rPr>
              <a:t>1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62616" y="8405140"/>
            <a:ext cx="13589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65" dirty="0">
                <a:solidFill>
                  <a:srgbClr val="3D1608"/>
                </a:solidFill>
                <a:latin typeface="Century Gothic"/>
                <a:cs typeface="Century Gothic"/>
              </a:rPr>
              <a:t>2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62616" y="9724794"/>
            <a:ext cx="1346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50" dirty="0">
                <a:solidFill>
                  <a:srgbClr val="3D1608"/>
                </a:solidFill>
                <a:latin typeface="Century Gothic"/>
                <a:cs typeface="Century Gothic"/>
              </a:rPr>
              <a:t>3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527768" y="7085486"/>
            <a:ext cx="1219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50" dirty="0">
                <a:solidFill>
                  <a:srgbClr val="3D1608"/>
                </a:solidFill>
                <a:latin typeface="Century Gothic"/>
                <a:cs typeface="Century Gothic"/>
              </a:rPr>
              <a:t>1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27768" y="8405140"/>
            <a:ext cx="13589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65" dirty="0">
                <a:solidFill>
                  <a:srgbClr val="3D1608"/>
                </a:solidFill>
                <a:latin typeface="Century Gothic"/>
                <a:cs typeface="Century Gothic"/>
              </a:rPr>
              <a:t>2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527768" y="9724794"/>
            <a:ext cx="1346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50" dirty="0">
                <a:solidFill>
                  <a:srgbClr val="3D1608"/>
                </a:solidFill>
                <a:latin typeface="Century Gothic"/>
                <a:cs typeface="Century Gothic"/>
              </a:rPr>
              <a:t>3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3577637" y="7085486"/>
            <a:ext cx="1219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50" dirty="0">
                <a:solidFill>
                  <a:srgbClr val="3D1608"/>
                </a:solidFill>
                <a:latin typeface="Century Gothic"/>
                <a:cs typeface="Century Gothic"/>
              </a:rPr>
              <a:t>1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3577637" y="8405140"/>
            <a:ext cx="13589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65" dirty="0">
                <a:solidFill>
                  <a:srgbClr val="3D1608"/>
                </a:solidFill>
                <a:latin typeface="Century Gothic"/>
                <a:cs typeface="Century Gothic"/>
              </a:rPr>
              <a:t>2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3577637" y="9724794"/>
            <a:ext cx="1346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50" dirty="0">
                <a:solidFill>
                  <a:srgbClr val="3D1608"/>
                </a:solidFill>
                <a:latin typeface="Century Gothic"/>
                <a:cs typeface="Century Gothic"/>
              </a:rPr>
              <a:t>3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931717" y="6174733"/>
            <a:ext cx="77533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180" dirty="0">
                <a:solidFill>
                  <a:srgbClr val="F47920"/>
                </a:solidFill>
                <a:latin typeface="Arial"/>
                <a:cs typeface="Arial"/>
              </a:rPr>
              <a:t>Ка</a:t>
            </a:r>
            <a:r>
              <a:rPr sz="2400" b="1" spc="125" dirty="0">
                <a:solidFill>
                  <a:srgbClr val="F47920"/>
                </a:solidFill>
                <a:latin typeface="Arial"/>
                <a:cs typeface="Arial"/>
              </a:rPr>
              <a:t>к</a:t>
            </a:r>
            <a:r>
              <a:rPr sz="2400" b="1" spc="-60" dirty="0">
                <a:solidFill>
                  <a:srgbClr val="F47920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3915018" y="6174733"/>
            <a:ext cx="313499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30" dirty="0">
                <a:solidFill>
                  <a:srgbClr val="F47920"/>
                </a:solidFill>
                <a:latin typeface="Arial"/>
                <a:cs typeface="Arial"/>
              </a:rPr>
              <a:t>В </a:t>
            </a:r>
            <a:r>
              <a:rPr sz="2400" b="1" spc="35" dirty="0">
                <a:solidFill>
                  <a:srgbClr val="F47920"/>
                </a:solidFill>
                <a:latin typeface="Arial"/>
                <a:cs typeface="Arial"/>
              </a:rPr>
              <a:t>чем</a:t>
            </a:r>
            <a:r>
              <a:rPr sz="2400" b="1" spc="-275" dirty="0">
                <a:solidFill>
                  <a:srgbClr val="F479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47920"/>
                </a:solidFill>
                <a:latin typeface="Arial"/>
                <a:cs typeface="Arial"/>
              </a:rPr>
              <a:t>особенность?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887" y="565134"/>
            <a:ext cx="5895340" cy="718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550" spc="225" dirty="0"/>
              <a:t>УСЛУГИ</a:t>
            </a:r>
            <a:r>
              <a:rPr sz="4550" spc="-80" dirty="0"/>
              <a:t> </a:t>
            </a:r>
            <a:r>
              <a:rPr sz="4550" b="0" spc="70" dirty="0">
                <a:latin typeface="Century Gothic"/>
                <a:cs typeface="Century Gothic"/>
              </a:rPr>
              <a:t>ДОСТАВКИ</a:t>
            </a:r>
            <a:endParaRPr sz="455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5680" y="1495137"/>
            <a:ext cx="1797685" cy="0"/>
          </a:xfrm>
          <a:custGeom>
            <a:avLst/>
            <a:gdLst/>
            <a:ahLst/>
            <a:cxnLst/>
            <a:rect l="l" t="t" r="r" b="b"/>
            <a:pathLst>
              <a:path w="1797685">
                <a:moveTo>
                  <a:pt x="0" y="0"/>
                </a:moveTo>
                <a:lnTo>
                  <a:pt x="1797533" y="0"/>
                </a:lnTo>
              </a:path>
            </a:pathLst>
          </a:custGeom>
          <a:ln w="68292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9567" y="3970343"/>
            <a:ext cx="3770629" cy="543560"/>
          </a:xfrm>
          <a:prstGeom prst="rect">
            <a:avLst/>
          </a:prstGeom>
          <a:ln w="7783">
            <a:solidFill>
              <a:srgbClr val="FF5000"/>
            </a:solidFill>
          </a:ln>
        </p:spPr>
        <p:txBody>
          <a:bodyPr vert="horz" wrap="square" lIns="0" tIns="16319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285"/>
              </a:spcBef>
            </a:pPr>
            <a:r>
              <a:rPr sz="1450" spc="75" dirty="0">
                <a:solidFill>
                  <a:srgbClr val="F47920"/>
                </a:solidFill>
                <a:latin typeface="Century Gothic"/>
                <a:cs typeface="Century Gothic"/>
              </a:rPr>
              <a:t>Калькулятор </a:t>
            </a:r>
            <a:r>
              <a:rPr sz="1450" spc="-10" dirty="0">
                <a:solidFill>
                  <a:srgbClr val="F47920"/>
                </a:solidFill>
                <a:latin typeface="Century Gothic"/>
                <a:cs typeface="Century Gothic"/>
              </a:rPr>
              <a:t>стоимости</a:t>
            </a:r>
            <a:r>
              <a:rPr sz="1450" spc="-65" dirty="0">
                <a:solidFill>
                  <a:srgbClr val="F47920"/>
                </a:solidFill>
                <a:latin typeface="Century Gothic"/>
                <a:cs typeface="Century Gothic"/>
              </a:rPr>
              <a:t> </a:t>
            </a:r>
            <a:r>
              <a:rPr sz="1450" spc="40" dirty="0">
                <a:solidFill>
                  <a:srgbClr val="F47920"/>
                </a:solidFill>
                <a:latin typeface="Century Gothic"/>
                <a:cs typeface="Century Gothic"/>
              </a:rPr>
              <a:t>доставки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659069" y="6845965"/>
            <a:ext cx="0" cy="3505835"/>
          </a:xfrm>
          <a:custGeom>
            <a:avLst/>
            <a:gdLst/>
            <a:ahLst/>
            <a:cxnLst/>
            <a:rect l="l" t="t" r="r" b="b"/>
            <a:pathLst>
              <a:path h="3505834">
                <a:moveTo>
                  <a:pt x="0" y="0"/>
                </a:moveTo>
                <a:lnTo>
                  <a:pt x="0" y="3505330"/>
                </a:lnTo>
              </a:path>
            </a:pathLst>
          </a:custGeom>
          <a:ln w="5154">
            <a:solidFill>
              <a:srgbClr val="2F1F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2517" y="6845965"/>
            <a:ext cx="0" cy="3505835"/>
          </a:xfrm>
          <a:custGeom>
            <a:avLst/>
            <a:gdLst/>
            <a:ahLst/>
            <a:cxnLst/>
            <a:rect l="l" t="t" r="r" b="b"/>
            <a:pathLst>
              <a:path h="3505834">
                <a:moveTo>
                  <a:pt x="0" y="0"/>
                </a:moveTo>
                <a:lnTo>
                  <a:pt x="0" y="3505330"/>
                </a:lnTo>
              </a:path>
            </a:pathLst>
          </a:custGeom>
          <a:ln w="5154">
            <a:solidFill>
              <a:srgbClr val="2F1F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56254" y="5919018"/>
            <a:ext cx="218503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60" dirty="0">
                <a:solidFill>
                  <a:srgbClr val="F47920"/>
                </a:solidFill>
                <a:latin typeface="Arial"/>
                <a:cs typeface="Arial"/>
              </a:rPr>
              <a:t>Вид</a:t>
            </a:r>
            <a:r>
              <a:rPr sz="2400" b="1" spc="-150" dirty="0">
                <a:solidFill>
                  <a:srgbClr val="F47920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F47920"/>
                </a:solidFill>
                <a:latin typeface="Arial"/>
                <a:cs typeface="Arial"/>
              </a:rPr>
              <a:t>доставки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31717" y="5919018"/>
            <a:ext cx="77533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180" dirty="0">
                <a:solidFill>
                  <a:srgbClr val="F47920"/>
                </a:solidFill>
                <a:latin typeface="Arial"/>
                <a:cs typeface="Arial"/>
              </a:rPr>
              <a:t>Ка</a:t>
            </a:r>
            <a:r>
              <a:rPr sz="2400" b="1" spc="125" dirty="0">
                <a:solidFill>
                  <a:srgbClr val="F47920"/>
                </a:solidFill>
                <a:latin typeface="Arial"/>
                <a:cs typeface="Arial"/>
              </a:rPr>
              <a:t>к</a:t>
            </a:r>
            <a:r>
              <a:rPr sz="2400" b="1" spc="-60" dirty="0">
                <a:solidFill>
                  <a:srgbClr val="F47920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15018" y="5919018"/>
            <a:ext cx="313499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b="1" spc="30" dirty="0">
                <a:solidFill>
                  <a:srgbClr val="F47920"/>
                </a:solidFill>
                <a:latin typeface="Arial"/>
                <a:cs typeface="Arial"/>
              </a:rPr>
              <a:t>В </a:t>
            </a:r>
            <a:r>
              <a:rPr sz="2400" b="1" spc="35" dirty="0">
                <a:solidFill>
                  <a:srgbClr val="F47920"/>
                </a:solidFill>
                <a:latin typeface="Arial"/>
                <a:cs typeface="Arial"/>
              </a:rPr>
              <a:t>чем</a:t>
            </a:r>
            <a:r>
              <a:rPr sz="2400" b="1" spc="-275" dirty="0">
                <a:solidFill>
                  <a:srgbClr val="F479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47920"/>
                </a:solidFill>
                <a:latin typeface="Arial"/>
                <a:cs typeface="Arial"/>
              </a:rPr>
              <a:t>особенность?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6254" y="6731834"/>
            <a:ext cx="226695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15" dirty="0">
                <a:solidFill>
                  <a:srgbClr val="2F1F10"/>
                </a:solidFill>
                <a:latin typeface="Century Gothic"/>
                <a:cs typeface="Century Gothic"/>
              </a:rPr>
              <a:t>Сверхсрочная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6254" y="8051487"/>
            <a:ext cx="136525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20" dirty="0">
                <a:solidFill>
                  <a:srgbClr val="2F1F10"/>
                </a:solidFill>
                <a:latin typeface="Century Gothic"/>
                <a:cs typeface="Century Gothic"/>
              </a:rPr>
              <a:t>Срочная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6254" y="9041227"/>
            <a:ext cx="206883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25" dirty="0">
                <a:solidFill>
                  <a:srgbClr val="2F1F10"/>
                </a:solidFill>
                <a:latin typeface="Century Gothic"/>
                <a:cs typeface="Century Gothic"/>
              </a:rPr>
              <a:t>Станда</a:t>
            </a:r>
            <a:r>
              <a:rPr sz="2400" spc="-55" dirty="0">
                <a:solidFill>
                  <a:srgbClr val="2F1F10"/>
                </a:solidFill>
                <a:latin typeface="Century Gothic"/>
                <a:cs typeface="Century Gothic"/>
              </a:rPr>
              <a:t>р</a:t>
            </a:r>
            <a:r>
              <a:rPr sz="2400" spc="135" dirty="0">
                <a:solidFill>
                  <a:srgbClr val="2F1F10"/>
                </a:solidFill>
                <a:latin typeface="Century Gothic"/>
                <a:cs typeface="Century Gothic"/>
              </a:rPr>
              <a:t>тная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98311" y="2189036"/>
            <a:ext cx="5423535" cy="240347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1070610">
              <a:lnSpc>
                <a:spcPct val="103899"/>
              </a:lnSpc>
              <a:spcBef>
                <a:spcPts val="10"/>
              </a:spcBef>
            </a:pPr>
            <a:r>
              <a:rPr sz="2100" spc="-30" dirty="0">
                <a:solidFill>
                  <a:srgbClr val="2F1F10"/>
                </a:solidFill>
                <a:latin typeface="Century Gothic"/>
                <a:cs typeface="Century Gothic"/>
              </a:rPr>
              <a:t>Доставка </a:t>
            </a:r>
            <a:r>
              <a:rPr sz="2100" spc="215" dirty="0">
                <a:solidFill>
                  <a:srgbClr val="2F1F10"/>
                </a:solidFill>
                <a:latin typeface="Century Gothic"/>
                <a:cs typeface="Century Gothic"/>
              </a:rPr>
              <a:t>в </a:t>
            </a:r>
            <a:r>
              <a:rPr sz="2100" spc="-30" dirty="0">
                <a:solidFill>
                  <a:srgbClr val="2F1F10"/>
                </a:solidFill>
                <a:latin typeface="Century Gothic"/>
                <a:cs typeface="Century Gothic"/>
              </a:rPr>
              <a:t>Московскую</a:t>
            </a:r>
            <a:r>
              <a:rPr sz="2100" spc="-29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100" spc="-30" dirty="0">
                <a:solidFill>
                  <a:srgbClr val="2F1F10"/>
                </a:solidFill>
                <a:latin typeface="Century Gothic"/>
                <a:cs typeface="Century Gothic"/>
              </a:rPr>
              <a:t>область  </a:t>
            </a:r>
            <a:r>
              <a:rPr sz="2100" spc="215" dirty="0">
                <a:solidFill>
                  <a:srgbClr val="2F1F10"/>
                </a:solidFill>
                <a:latin typeface="Century Gothic"/>
                <a:cs typeface="Century Gothic"/>
              </a:rPr>
              <a:t>в </a:t>
            </a:r>
            <a:r>
              <a:rPr sz="2100" spc="-55" dirty="0">
                <a:solidFill>
                  <a:srgbClr val="2F1F10"/>
                </a:solidFill>
                <a:latin typeface="Century Gothic"/>
                <a:cs typeface="Century Gothic"/>
              </a:rPr>
              <a:t>кратчайшие </a:t>
            </a:r>
            <a:r>
              <a:rPr sz="2100" spc="-65" dirty="0">
                <a:solidFill>
                  <a:srgbClr val="2F1F10"/>
                </a:solidFill>
                <a:latin typeface="Century Gothic"/>
                <a:cs typeface="Century Gothic"/>
              </a:rPr>
              <a:t>сроки </a:t>
            </a:r>
            <a:r>
              <a:rPr sz="2100" spc="250" dirty="0">
                <a:solidFill>
                  <a:srgbClr val="2F1F10"/>
                </a:solidFill>
                <a:latin typeface="Century Gothic"/>
                <a:cs typeface="Century Gothic"/>
              </a:rPr>
              <a:t>–</a:t>
            </a:r>
            <a:r>
              <a:rPr sz="2100" spc="-9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100" spc="40" dirty="0">
                <a:solidFill>
                  <a:srgbClr val="2F1F10"/>
                </a:solidFill>
                <a:latin typeface="Century Gothic"/>
                <a:cs typeface="Century Gothic"/>
              </a:rPr>
              <a:t>легко!</a:t>
            </a:r>
            <a:endParaRPr sz="2100">
              <a:latin typeface="Century Gothic"/>
              <a:cs typeface="Century Gothic"/>
            </a:endParaRPr>
          </a:p>
          <a:p>
            <a:pPr marL="12700" marR="5080">
              <a:lnSpc>
                <a:spcPct val="102299"/>
              </a:lnSpc>
              <a:spcBef>
                <a:spcPts val="1780"/>
              </a:spcBef>
            </a:pPr>
            <a:r>
              <a:rPr sz="2400" spc="90" dirty="0">
                <a:solidFill>
                  <a:srgbClr val="2F1F10"/>
                </a:solidFill>
                <a:latin typeface="Century Gothic"/>
                <a:cs typeface="Century Gothic"/>
              </a:rPr>
              <a:t>Отправить </a:t>
            </a:r>
            <a:r>
              <a:rPr sz="2400" spc="-35" dirty="0">
                <a:solidFill>
                  <a:srgbClr val="2F1F10"/>
                </a:solidFill>
                <a:latin typeface="Century Gothic"/>
                <a:cs typeface="Century Gothic"/>
              </a:rPr>
              <a:t>письмо </a:t>
            </a:r>
            <a:r>
              <a:rPr sz="2400" spc="100" dirty="0">
                <a:solidFill>
                  <a:srgbClr val="2F1F10"/>
                </a:solidFill>
                <a:latin typeface="Century Gothic"/>
                <a:cs typeface="Century Gothic"/>
              </a:rPr>
              <a:t>или </a:t>
            </a:r>
            <a:r>
              <a:rPr sz="2400" spc="150" dirty="0">
                <a:solidFill>
                  <a:srgbClr val="2F1F10"/>
                </a:solidFill>
                <a:latin typeface="Century Gothic"/>
                <a:cs typeface="Century Gothic"/>
              </a:rPr>
              <a:t>груз </a:t>
            </a:r>
            <a:r>
              <a:rPr sz="2400" spc="190" dirty="0">
                <a:solidFill>
                  <a:srgbClr val="2F1F10"/>
                </a:solidFill>
                <a:latin typeface="Century Gothic"/>
                <a:cs typeface="Century Gothic"/>
              </a:rPr>
              <a:t>из  </a:t>
            </a:r>
            <a:r>
              <a:rPr sz="2400" spc="80" dirty="0">
                <a:solidFill>
                  <a:srgbClr val="2F1F10"/>
                </a:solidFill>
                <a:latin typeface="Century Gothic"/>
                <a:cs typeface="Century Gothic"/>
              </a:rPr>
              <a:t>Москвы </a:t>
            </a:r>
            <a:r>
              <a:rPr sz="2400" spc="-5" dirty="0">
                <a:solidFill>
                  <a:srgbClr val="2F1F10"/>
                </a:solidFill>
                <a:latin typeface="Century Gothic"/>
                <a:cs typeface="Century Gothic"/>
              </a:rPr>
              <a:t>по </a:t>
            </a:r>
            <a:r>
              <a:rPr sz="2400" dirty="0">
                <a:solidFill>
                  <a:srgbClr val="2F1F10"/>
                </a:solidFill>
                <a:latin typeface="Century Gothic"/>
                <a:cs typeface="Century Gothic"/>
              </a:rPr>
              <a:t>Московской </a:t>
            </a:r>
            <a:r>
              <a:rPr sz="2400" spc="-10" dirty="0">
                <a:solidFill>
                  <a:srgbClr val="2F1F10"/>
                </a:solidFill>
                <a:latin typeface="Century Gothic"/>
                <a:cs typeface="Century Gothic"/>
              </a:rPr>
              <a:t>области </a:t>
            </a:r>
            <a:r>
              <a:rPr sz="2400" spc="55" dirty="0">
                <a:solidFill>
                  <a:srgbClr val="2F1F10"/>
                </a:solidFill>
                <a:latin typeface="Century Gothic"/>
                <a:cs typeface="Century Gothic"/>
              </a:rPr>
              <a:t>и  </a:t>
            </a:r>
            <a:r>
              <a:rPr sz="2400" spc="-30" dirty="0">
                <a:solidFill>
                  <a:srgbClr val="2F1F10"/>
                </a:solidFill>
                <a:latin typeface="Century Gothic"/>
                <a:cs typeface="Century Gothic"/>
              </a:rPr>
              <a:t>обратно </a:t>
            </a:r>
            <a:r>
              <a:rPr sz="2400" spc="305" dirty="0">
                <a:solidFill>
                  <a:srgbClr val="2F1F10"/>
                </a:solidFill>
                <a:latin typeface="Century Gothic"/>
                <a:cs typeface="Century Gothic"/>
              </a:rPr>
              <a:t>вы </a:t>
            </a:r>
            <a:r>
              <a:rPr sz="2400" spc="-50" dirty="0">
                <a:solidFill>
                  <a:srgbClr val="2F1F10"/>
                </a:solidFill>
                <a:latin typeface="Century Gothic"/>
                <a:cs typeface="Century Gothic"/>
              </a:rPr>
              <a:t>можете </a:t>
            </a:r>
            <a:r>
              <a:rPr sz="2400" spc="-20" dirty="0">
                <a:solidFill>
                  <a:srgbClr val="2F1F10"/>
                </a:solidFill>
                <a:latin typeface="Century Gothic"/>
                <a:cs typeface="Century Gothic"/>
              </a:rPr>
              <a:t>одним </a:t>
            </a:r>
            <a:r>
              <a:rPr sz="2400" spc="190" dirty="0">
                <a:solidFill>
                  <a:srgbClr val="2F1F10"/>
                </a:solidFill>
                <a:latin typeface="Century Gothic"/>
                <a:cs typeface="Century Gothic"/>
              </a:rPr>
              <a:t>из</a:t>
            </a:r>
            <a:r>
              <a:rPr sz="2400" spc="-33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400" spc="80" dirty="0">
                <a:solidFill>
                  <a:srgbClr val="2F1F10"/>
                </a:solidFill>
                <a:latin typeface="Century Gothic"/>
                <a:cs typeface="Century Gothic"/>
              </a:rPr>
              <a:t>трёх  </a:t>
            </a:r>
            <a:r>
              <a:rPr sz="2400" spc="150" dirty="0">
                <a:solidFill>
                  <a:srgbClr val="2F1F10"/>
                </a:solidFill>
                <a:latin typeface="Century Gothic"/>
                <a:cs typeface="Century Gothic"/>
              </a:rPr>
              <a:t>видов</a:t>
            </a:r>
            <a:r>
              <a:rPr sz="2400" spc="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400" spc="65" dirty="0">
                <a:solidFill>
                  <a:srgbClr val="2F1F10"/>
                </a:solidFill>
                <a:latin typeface="Century Gothic"/>
                <a:cs typeface="Century Gothic"/>
              </a:rPr>
              <a:t>доставки.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72387" y="6736982"/>
            <a:ext cx="4318635" cy="7270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55"/>
              </a:spcBef>
            </a:pPr>
            <a:r>
              <a:rPr sz="2400" spc="70" dirty="0">
                <a:solidFill>
                  <a:srgbClr val="2F1F10"/>
                </a:solidFill>
                <a:latin typeface="Century Gothic"/>
                <a:cs typeface="Century Gothic"/>
              </a:rPr>
              <a:t>Быстрая </a:t>
            </a:r>
            <a:r>
              <a:rPr sz="2400" spc="-10" dirty="0">
                <a:solidFill>
                  <a:srgbClr val="2F1F10"/>
                </a:solidFill>
                <a:latin typeface="Century Gothic"/>
                <a:cs typeface="Century Gothic"/>
              </a:rPr>
              <a:t>доставка </a:t>
            </a:r>
            <a:r>
              <a:rPr sz="2400" spc="229" dirty="0">
                <a:solidFill>
                  <a:srgbClr val="2F1F10"/>
                </a:solidFill>
                <a:latin typeface="Century Gothic"/>
                <a:cs typeface="Century Gothic"/>
              </a:rPr>
              <a:t>для </a:t>
            </a:r>
            <a:r>
              <a:rPr sz="2400" spc="50" dirty="0">
                <a:solidFill>
                  <a:srgbClr val="2F1F10"/>
                </a:solidFill>
                <a:latin typeface="Century Gothic"/>
                <a:cs typeface="Century Gothic"/>
              </a:rPr>
              <a:t>тех,  </a:t>
            </a:r>
            <a:r>
              <a:rPr sz="2400" spc="-95" dirty="0">
                <a:solidFill>
                  <a:srgbClr val="2F1F10"/>
                </a:solidFill>
                <a:latin typeface="Century Gothic"/>
                <a:cs typeface="Century Gothic"/>
              </a:rPr>
              <a:t>кому </a:t>
            </a:r>
            <a:r>
              <a:rPr sz="2400" spc="-35" dirty="0">
                <a:solidFill>
                  <a:srgbClr val="2F1F10"/>
                </a:solidFill>
                <a:latin typeface="Century Gothic"/>
                <a:cs typeface="Century Gothic"/>
              </a:rPr>
              <a:t>важна</a:t>
            </a:r>
            <a:r>
              <a:rPr sz="2400" spc="4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400" spc="60" dirty="0">
                <a:solidFill>
                  <a:srgbClr val="2F1F10"/>
                </a:solidFill>
                <a:latin typeface="Century Gothic"/>
                <a:cs typeface="Century Gothic"/>
              </a:rPr>
              <a:t>пунктуальность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72387" y="8056636"/>
            <a:ext cx="4247515" cy="7270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55"/>
              </a:spcBef>
            </a:pPr>
            <a:r>
              <a:rPr sz="2400" spc="-15" dirty="0">
                <a:solidFill>
                  <a:srgbClr val="2F1F10"/>
                </a:solidFill>
                <a:latin typeface="Century Gothic"/>
                <a:cs typeface="Century Gothic"/>
              </a:rPr>
              <a:t>Уверенность </a:t>
            </a:r>
            <a:r>
              <a:rPr sz="2400" spc="260" dirty="0">
                <a:solidFill>
                  <a:srgbClr val="2F1F10"/>
                </a:solidFill>
                <a:latin typeface="Century Gothic"/>
                <a:cs typeface="Century Gothic"/>
              </a:rPr>
              <a:t>в</a:t>
            </a:r>
            <a:r>
              <a:rPr sz="2400" spc="3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400" spc="35" dirty="0">
                <a:solidFill>
                  <a:srgbClr val="2F1F10"/>
                </a:solidFill>
                <a:latin typeface="Century Gothic"/>
                <a:cs typeface="Century Gothic"/>
              </a:rPr>
              <a:t>постоянстве  </a:t>
            </a:r>
            <a:r>
              <a:rPr sz="2400" spc="-30" dirty="0">
                <a:solidFill>
                  <a:srgbClr val="2F1F10"/>
                </a:solidFill>
                <a:latin typeface="Century Gothic"/>
                <a:cs typeface="Century Gothic"/>
              </a:rPr>
              <a:t>при </a:t>
            </a:r>
            <a:r>
              <a:rPr sz="2400" spc="75" dirty="0">
                <a:solidFill>
                  <a:srgbClr val="2F1F10"/>
                </a:solidFill>
                <a:latin typeface="Century Gothic"/>
                <a:cs typeface="Century Gothic"/>
              </a:rPr>
              <a:t>регулярных</a:t>
            </a:r>
            <a:r>
              <a:rPr sz="2400" spc="10" dirty="0">
                <a:solidFill>
                  <a:srgbClr val="2F1F10"/>
                </a:solidFill>
                <a:latin typeface="Century Gothic"/>
                <a:cs typeface="Century Gothic"/>
              </a:rPr>
              <a:t> отправках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72387" y="9046376"/>
            <a:ext cx="4225925" cy="7270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55"/>
              </a:spcBef>
            </a:pPr>
            <a:r>
              <a:rPr sz="2400" spc="-40" dirty="0">
                <a:solidFill>
                  <a:srgbClr val="2F1F10"/>
                </a:solidFill>
                <a:latin typeface="Century Gothic"/>
                <a:cs typeface="Century Gothic"/>
              </a:rPr>
              <a:t>Оптимальное</a:t>
            </a:r>
            <a:r>
              <a:rPr sz="2400" spc="-5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400" spc="-75" dirty="0">
                <a:solidFill>
                  <a:srgbClr val="2F1F10"/>
                </a:solidFill>
                <a:latin typeface="Century Gothic"/>
                <a:cs typeface="Century Gothic"/>
              </a:rPr>
              <a:t>соотношение  </a:t>
            </a:r>
            <a:r>
              <a:rPr sz="2400" spc="-65" dirty="0">
                <a:solidFill>
                  <a:srgbClr val="2F1F10"/>
                </a:solidFill>
                <a:latin typeface="Century Gothic"/>
                <a:cs typeface="Century Gothic"/>
              </a:rPr>
              <a:t>цена/скорость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20487" y="6736982"/>
            <a:ext cx="4509135" cy="7270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55"/>
              </a:spcBef>
            </a:pPr>
            <a:r>
              <a:rPr sz="2400" spc="-35" dirty="0">
                <a:solidFill>
                  <a:srgbClr val="2F1F10"/>
                </a:solidFill>
                <a:latin typeface="Century Gothic"/>
                <a:cs typeface="Century Gothic"/>
              </a:rPr>
              <a:t>На </a:t>
            </a:r>
            <a:r>
              <a:rPr sz="2400" spc="-45" dirty="0">
                <a:solidFill>
                  <a:srgbClr val="2F1F10"/>
                </a:solidFill>
                <a:latin typeface="Century Gothic"/>
                <a:cs typeface="Century Gothic"/>
              </a:rPr>
              <a:t>следующий </a:t>
            </a:r>
            <a:r>
              <a:rPr sz="2400" spc="-60" dirty="0">
                <a:solidFill>
                  <a:srgbClr val="2F1F10"/>
                </a:solidFill>
                <a:latin typeface="Century Gothic"/>
                <a:cs typeface="Century Gothic"/>
              </a:rPr>
              <a:t>рабочий </a:t>
            </a:r>
            <a:r>
              <a:rPr sz="2400" spc="50" dirty="0">
                <a:solidFill>
                  <a:srgbClr val="2F1F10"/>
                </a:solidFill>
                <a:latin typeface="Century Gothic"/>
                <a:cs typeface="Century Gothic"/>
              </a:rPr>
              <a:t>день  </a:t>
            </a:r>
            <a:r>
              <a:rPr sz="2400" spc="155" dirty="0">
                <a:solidFill>
                  <a:srgbClr val="2F1F10"/>
                </a:solidFill>
                <a:latin typeface="Century Gothic"/>
                <a:cs typeface="Century Gothic"/>
              </a:rPr>
              <a:t>к </a:t>
            </a:r>
            <a:r>
              <a:rPr sz="2400" spc="-65" dirty="0">
                <a:solidFill>
                  <a:srgbClr val="2F1F10"/>
                </a:solidFill>
                <a:latin typeface="Century Gothic"/>
                <a:cs typeface="Century Gothic"/>
              </a:rPr>
              <a:t>определенному</a:t>
            </a:r>
            <a:r>
              <a:rPr sz="2400" spc="-15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400" spc="-80" dirty="0">
                <a:solidFill>
                  <a:srgbClr val="2F1F10"/>
                </a:solidFill>
                <a:latin typeface="Century Gothic"/>
                <a:cs typeface="Century Gothic"/>
              </a:rPr>
              <a:t>времени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20487" y="8056636"/>
            <a:ext cx="450913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35" dirty="0">
                <a:solidFill>
                  <a:srgbClr val="2F1F10"/>
                </a:solidFill>
                <a:latin typeface="Century Gothic"/>
                <a:cs typeface="Century Gothic"/>
              </a:rPr>
              <a:t>На </a:t>
            </a:r>
            <a:r>
              <a:rPr sz="2400" spc="-45" dirty="0">
                <a:solidFill>
                  <a:srgbClr val="2F1F10"/>
                </a:solidFill>
                <a:latin typeface="Century Gothic"/>
                <a:cs typeface="Century Gothic"/>
              </a:rPr>
              <a:t>следующий </a:t>
            </a:r>
            <a:r>
              <a:rPr sz="2400" spc="-60" dirty="0">
                <a:solidFill>
                  <a:srgbClr val="2F1F10"/>
                </a:solidFill>
                <a:latin typeface="Century Gothic"/>
                <a:cs typeface="Century Gothic"/>
              </a:rPr>
              <a:t>рабочий</a:t>
            </a:r>
            <a:r>
              <a:rPr sz="2400" spc="6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400" spc="50" dirty="0">
                <a:solidFill>
                  <a:srgbClr val="2F1F10"/>
                </a:solidFill>
                <a:latin typeface="Century Gothic"/>
                <a:cs typeface="Century Gothic"/>
              </a:rPr>
              <a:t>день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20487" y="9046376"/>
            <a:ext cx="400431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325" dirty="0">
                <a:solidFill>
                  <a:srgbClr val="2F1F10"/>
                </a:solidFill>
                <a:latin typeface="Century Gothic"/>
                <a:cs typeface="Century Gothic"/>
              </a:rPr>
              <a:t>В </a:t>
            </a:r>
            <a:r>
              <a:rPr sz="2400" spc="5" dirty="0">
                <a:solidFill>
                  <a:srgbClr val="2F1F10"/>
                </a:solidFill>
                <a:latin typeface="Century Gothic"/>
                <a:cs typeface="Century Gothic"/>
              </a:rPr>
              <a:t>течение </a:t>
            </a:r>
            <a:r>
              <a:rPr sz="2400" spc="85" dirty="0">
                <a:solidFill>
                  <a:srgbClr val="2F1F10"/>
                </a:solidFill>
                <a:latin typeface="Century Gothic"/>
                <a:cs typeface="Century Gothic"/>
              </a:rPr>
              <a:t>2</a:t>
            </a:r>
            <a:r>
              <a:rPr sz="2400" spc="-38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2400" spc="-35" dirty="0">
                <a:solidFill>
                  <a:srgbClr val="2F1F10"/>
                </a:solidFill>
                <a:latin typeface="Century Gothic"/>
                <a:cs typeface="Century Gothic"/>
              </a:rPr>
              <a:t>рабочих </a:t>
            </a:r>
            <a:r>
              <a:rPr sz="2400" spc="5" dirty="0">
                <a:solidFill>
                  <a:srgbClr val="2F1F10"/>
                </a:solidFill>
                <a:latin typeface="Century Gothic"/>
                <a:cs typeface="Century Gothic"/>
              </a:rPr>
              <a:t>дней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8581" y="2160083"/>
            <a:ext cx="4093210" cy="1603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95"/>
              </a:spcBef>
            </a:pPr>
            <a:r>
              <a:rPr sz="3250" spc="-25" dirty="0">
                <a:solidFill>
                  <a:srgbClr val="F47920"/>
                </a:solidFill>
                <a:latin typeface="Century Gothic"/>
                <a:cs typeface="Century Gothic"/>
              </a:rPr>
              <a:t>Э</a:t>
            </a:r>
            <a:r>
              <a:rPr sz="3250" spc="-65" dirty="0">
                <a:solidFill>
                  <a:srgbClr val="F47920"/>
                </a:solidFill>
                <a:latin typeface="Century Gothic"/>
                <a:cs typeface="Century Gothic"/>
              </a:rPr>
              <a:t>к</a:t>
            </a:r>
            <a:r>
              <a:rPr sz="3250" spc="-145" dirty="0">
                <a:solidFill>
                  <a:srgbClr val="F47920"/>
                </a:solidFill>
                <a:latin typeface="Century Gothic"/>
                <a:cs typeface="Century Gothic"/>
              </a:rPr>
              <a:t>спресс</a:t>
            </a:r>
            <a:r>
              <a:rPr sz="3250" spc="-175" dirty="0">
                <a:solidFill>
                  <a:srgbClr val="F47920"/>
                </a:solidFill>
                <a:latin typeface="Century Gothic"/>
                <a:cs typeface="Century Gothic"/>
              </a:rPr>
              <a:t>-</a:t>
            </a:r>
            <a:r>
              <a:rPr sz="3250" spc="15" dirty="0">
                <a:solidFill>
                  <a:srgbClr val="F47920"/>
                </a:solidFill>
                <a:latin typeface="Century Gothic"/>
                <a:cs typeface="Century Gothic"/>
              </a:rPr>
              <a:t>доставка  </a:t>
            </a:r>
            <a:r>
              <a:rPr sz="3250" spc="-35" dirty="0">
                <a:solidFill>
                  <a:srgbClr val="F47920"/>
                </a:solidFill>
                <a:latin typeface="Century Gothic"/>
                <a:cs typeface="Century Gothic"/>
              </a:rPr>
              <a:t>по </a:t>
            </a:r>
            <a:r>
              <a:rPr sz="3250" spc="-25" dirty="0">
                <a:solidFill>
                  <a:srgbClr val="F47920"/>
                </a:solidFill>
                <a:latin typeface="Century Gothic"/>
                <a:cs typeface="Century Gothic"/>
              </a:rPr>
              <a:t>Московской  </a:t>
            </a:r>
            <a:r>
              <a:rPr sz="3250" spc="-40" dirty="0">
                <a:solidFill>
                  <a:srgbClr val="F47920"/>
                </a:solidFill>
                <a:latin typeface="Century Gothic"/>
                <a:cs typeface="Century Gothic"/>
              </a:rPr>
              <a:t>области</a:t>
            </a:r>
            <a:endParaRPr sz="32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62616" y="10638949"/>
            <a:ext cx="12489815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75" dirty="0">
                <a:solidFill>
                  <a:srgbClr val="2F1F10"/>
                </a:solidFill>
                <a:latin typeface="Century Gothic"/>
                <a:cs typeface="Century Gothic"/>
              </a:rPr>
              <a:t>*</a:t>
            </a:r>
            <a:r>
              <a:rPr sz="1450" spc="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1450" spc="-15" dirty="0">
                <a:solidFill>
                  <a:srgbClr val="2F1F10"/>
                </a:solidFill>
                <a:latin typeface="Century Gothic"/>
                <a:cs typeface="Century Gothic"/>
              </a:rPr>
              <a:t>Перечисленные</a:t>
            </a:r>
            <a:r>
              <a:rPr sz="1450" spc="1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1450" spc="85" dirty="0">
                <a:solidFill>
                  <a:srgbClr val="2F1F10"/>
                </a:solidFill>
                <a:latin typeface="Century Gothic"/>
                <a:cs typeface="Century Gothic"/>
              </a:rPr>
              <a:t>виды</a:t>
            </a:r>
            <a:r>
              <a:rPr sz="1450" spc="10" dirty="0">
                <a:solidFill>
                  <a:srgbClr val="2F1F10"/>
                </a:solidFill>
                <a:latin typeface="Century Gothic"/>
                <a:cs typeface="Century Gothic"/>
              </a:rPr>
              <a:t> доставки</a:t>
            </a:r>
            <a:r>
              <a:rPr sz="1450" spc="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1450" spc="25" dirty="0">
                <a:solidFill>
                  <a:srgbClr val="2F1F10"/>
                </a:solidFill>
                <a:latin typeface="Century Gothic"/>
                <a:cs typeface="Century Gothic"/>
              </a:rPr>
              <a:t>актуальны</a:t>
            </a:r>
            <a:r>
              <a:rPr sz="1450" spc="1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1450" spc="130" dirty="0">
                <a:solidFill>
                  <a:srgbClr val="2F1F10"/>
                </a:solidFill>
                <a:latin typeface="Century Gothic"/>
                <a:cs typeface="Century Gothic"/>
              </a:rPr>
              <a:t>для</a:t>
            </a:r>
            <a:r>
              <a:rPr sz="1450" spc="10" dirty="0">
                <a:solidFill>
                  <a:srgbClr val="2F1F10"/>
                </a:solidFill>
                <a:latin typeface="Century Gothic"/>
                <a:cs typeface="Century Gothic"/>
              </a:rPr>
              <a:t> доставки</a:t>
            </a:r>
            <a:r>
              <a:rPr sz="1450" spc="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1450" spc="80" dirty="0">
                <a:solidFill>
                  <a:srgbClr val="2F1F10"/>
                </a:solidFill>
                <a:latin typeface="Century Gothic"/>
                <a:cs typeface="Century Gothic"/>
              </a:rPr>
              <a:t>из</a:t>
            </a:r>
            <a:r>
              <a:rPr sz="1450" spc="10" dirty="0">
                <a:solidFill>
                  <a:srgbClr val="2F1F10"/>
                </a:solidFill>
                <a:latin typeface="Century Gothic"/>
                <a:cs typeface="Century Gothic"/>
              </a:rPr>
              <a:t> Москвы </a:t>
            </a:r>
            <a:r>
              <a:rPr sz="1450" spc="150" dirty="0">
                <a:solidFill>
                  <a:srgbClr val="2F1F10"/>
                </a:solidFill>
                <a:latin typeface="Century Gothic"/>
                <a:cs typeface="Century Gothic"/>
              </a:rPr>
              <a:t>в</a:t>
            </a:r>
            <a:r>
              <a:rPr sz="1450" spc="1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1450" spc="-90" dirty="0">
                <a:solidFill>
                  <a:srgbClr val="2F1F10"/>
                </a:solidFill>
                <a:latin typeface="Century Gothic"/>
                <a:cs typeface="Century Gothic"/>
              </a:rPr>
              <a:t>МО.</a:t>
            </a:r>
            <a:r>
              <a:rPr sz="1450" spc="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1450" spc="100" dirty="0">
                <a:solidFill>
                  <a:srgbClr val="2F1F10"/>
                </a:solidFill>
                <a:latin typeface="Century Gothic"/>
                <a:cs typeface="Century Gothic"/>
              </a:rPr>
              <a:t>Из</a:t>
            </a:r>
            <a:r>
              <a:rPr sz="1450" spc="1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1450" spc="-100" dirty="0">
                <a:solidFill>
                  <a:srgbClr val="2F1F10"/>
                </a:solidFill>
                <a:latin typeface="Century Gothic"/>
                <a:cs typeface="Century Gothic"/>
              </a:rPr>
              <a:t>МО</a:t>
            </a:r>
            <a:r>
              <a:rPr sz="1450" spc="1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1450" spc="150" dirty="0">
                <a:solidFill>
                  <a:srgbClr val="2F1F10"/>
                </a:solidFill>
                <a:latin typeface="Century Gothic"/>
                <a:cs typeface="Century Gothic"/>
              </a:rPr>
              <a:t>в</a:t>
            </a:r>
            <a:r>
              <a:rPr sz="1450" spc="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1450" spc="-10" dirty="0">
                <a:solidFill>
                  <a:srgbClr val="2F1F10"/>
                </a:solidFill>
                <a:latin typeface="Century Gothic"/>
                <a:cs typeface="Century Gothic"/>
              </a:rPr>
              <a:t>Москву</a:t>
            </a:r>
            <a:r>
              <a:rPr sz="1450" spc="1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1450" dirty="0">
                <a:solidFill>
                  <a:srgbClr val="2F1F10"/>
                </a:solidFill>
                <a:latin typeface="Century Gothic"/>
                <a:cs typeface="Century Gothic"/>
              </a:rPr>
              <a:t>осуществляется</a:t>
            </a:r>
            <a:r>
              <a:rPr sz="1450" spc="-4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1450" spc="40" dirty="0">
                <a:solidFill>
                  <a:srgbClr val="2F1F10"/>
                </a:solidFill>
                <a:latin typeface="Century Gothic"/>
                <a:cs typeface="Century Gothic"/>
              </a:rPr>
              <a:t>только</a:t>
            </a:r>
            <a:r>
              <a:rPr sz="1450" spc="5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1450" spc="-15" dirty="0">
                <a:solidFill>
                  <a:srgbClr val="2F1F10"/>
                </a:solidFill>
                <a:latin typeface="Century Gothic"/>
                <a:cs typeface="Century Gothic"/>
              </a:rPr>
              <a:t>срочная</a:t>
            </a:r>
            <a:r>
              <a:rPr sz="1450" spc="10" dirty="0">
                <a:solidFill>
                  <a:srgbClr val="2F1F10"/>
                </a:solidFill>
                <a:latin typeface="Century Gothic"/>
                <a:cs typeface="Century Gothic"/>
              </a:rPr>
              <a:t> </a:t>
            </a:r>
            <a:r>
              <a:rPr sz="1450" spc="-15" dirty="0">
                <a:solidFill>
                  <a:srgbClr val="2F1F10"/>
                </a:solidFill>
                <a:latin typeface="Century Gothic"/>
                <a:cs typeface="Century Gothic"/>
              </a:rPr>
              <a:t>доставка.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44710" y="4494778"/>
            <a:ext cx="6574155" cy="0"/>
          </a:xfrm>
          <a:custGeom>
            <a:avLst/>
            <a:gdLst/>
            <a:ahLst/>
            <a:cxnLst/>
            <a:rect l="l" t="t" r="r" b="b"/>
            <a:pathLst>
              <a:path w="6574155">
                <a:moveTo>
                  <a:pt x="0" y="0"/>
                </a:moveTo>
                <a:lnTo>
                  <a:pt x="6574102" y="0"/>
                </a:lnTo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36578" y="3881672"/>
            <a:ext cx="215900" cy="404495"/>
          </a:xfrm>
          <a:custGeom>
            <a:avLst/>
            <a:gdLst/>
            <a:ahLst/>
            <a:cxnLst/>
            <a:rect l="l" t="t" r="r" b="b"/>
            <a:pathLst>
              <a:path w="215900" h="404495">
                <a:moveTo>
                  <a:pt x="97923" y="0"/>
                </a:moveTo>
                <a:lnTo>
                  <a:pt x="24227" y="26249"/>
                </a:lnTo>
                <a:lnTo>
                  <a:pt x="0" y="78239"/>
                </a:lnTo>
                <a:lnTo>
                  <a:pt x="2292" y="129121"/>
                </a:lnTo>
                <a:lnTo>
                  <a:pt x="8156" y="152048"/>
                </a:lnTo>
                <a:lnTo>
                  <a:pt x="97923" y="404216"/>
                </a:lnTo>
                <a:lnTo>
                  <a:pt x="187691" y="152048"/>
                </a:lnTo>
                <a:lnTo>
                  <a:pt x="215354" y="67468"/>
                </a:lnTo>
                <a:lnTo>
                  <a:pt x="215224" y="23436"/>
                </a:lnTo>
                <a:lnTo>
                  <a:pt x="178886" y="5698"/>
                </a:lnTo>
                <a:lnTo>
                  <a:pt x="97923" y="0"/>
                </a:lnTo>
                <a:close/>
              </a:path>
            </a:pathLst>
          </a:custGeom>
          <a:ln w="4573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01232" y="3944506"/>
            <a:ext cx="66539" cy="65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17920" y="3881672"/>
            <a:ext cx="215900" cy="404495"/>
          </a:xfrm>
          <a:custGeom>
            <a:avLst/>
            <a:gdLst/>
            <a:ahLst/>
            <a:cxnLst/>
            <a:rect l="l" t="t" r="r" b="b"/>
            <a:pathLst>
              <a:path w="215900" h="404495">
                <a:moveTo>
                  <a:pt x="97923" y="0"/>
                </a:moveTo>
                <a:lnTo>
                  <a:pt x="24227" y="26249"/>
                </a:lnTo>
                <a:lnTo>
                  <a:pt x="0" y="78239"/>
                </a:lnTo>
                <a:lnTo>
                  <a:pt x="2292" y="129121"/>
                </a:lnTo>
                <a:lnTo>
                  <a:pt x="8156" y="152048"/>
                </a:lnTo>
                <a:lnTo>
                  <a:pt x="97923" y="404216"/>
                </a:lnTo>
                <a:lnTo>
                  <a:pt x="187691" y="152048"/>
                </a:lnTo>
                <a:lnTo>
                  <a:pt x="215354" y="67468"/>
                </a:lnTo>
                <a:lnTo>
                  <a:pt x="215224" y="23436"/>
                </a:lnTo>
                <a:lnTo>
                  <a:pt x="178886" y="5698"/>
                </a:lnTo>
                <a:lnTo>
                  <a:pt x="97923" y="0"/>
                </a:lnTo>
                <a:close/>
              </a:path>
            </a:pathLst>
          </a:custGeom>
          <a:ln w="4573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382575" y="3944506"/>
            <a:ext cx="66539" cy="65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11291" y="3927337"/>
            <a:ext cx="247015" cy="424180"/>
          </a:xfrm>
          <a:custGeom>
            <a:avLst/>
            <a:gdLst/>
            <a:ahLst/>
            <a:cxnLst/>
            <a:rect l="l" t="t" r="r" b="b"/>
            <a:pathLst>
              <a:path w="247015" h="424179">
                <a:moveTo>
                  <a:pt x="103097" y="0"/>
                </a:moveTo>
                <a:lnTo>
                  <a:pt x="43494" y="1610"/>
                </a:lnTo>
                <a:lnTo>
                  <a:pt x="12887" y="12887"/>
                </a:lnTo>
                <a:lnTo>
                  <a:pt x="1610" y="43494"/>
                </a:lnTo>
                <a:lnTo>
                  <a:pt x="0" y="103097"/>
                </a:lnTo>
                <a:lnTo>
                  <a:pt x="0" y="320634"/>
                </a:lnTo>
                <a:lnTo>
                  <a:pt x="1610" y="380238"/>
                </a:lnTo>
                <a:lnTo>
                  <a:pt x="12887" y="410845"/>
                </a:lnTo>
                <a:lnTo>
                  <a:pt x="43494" y="422121"/>
                </a:lnTo>
                <a:lnTo>
                  <a:pt x="103097" y="423732"/>
                </a:lnTo>
                <a:lnTo>
                  <a:pt x="143656" y="423732"/>
                </a:lnTo>
                <a:lnTo>
                  <a:pt x="203260" y="422121"/>
                </a:lnTo>
                <a:lnTo>
                  <a:pt x="233867" y="410845"/>
                </a:lnTo>
                <a:lnTo>
                  <a:pt x="245143" y="380238"/>
                </a:lnTo>
                <a:lnTo>
                  <a:pt x="246754" y="320634"/>
                </a:lnTo>
                <a:lnTo>
                  <a:pt x="246754" y="103097"/>
                </a:lnTo>
                <a:lnTo>
                  <a:pt x="245143" y="43494"/>
                </a:lnTo>
                <a:lnTo>
                  <a:pt x="233867" y="12887"/>
                </a:lnTo>
                <a:lnTo>
                  <a:pt x="203260" y="1610"/>
                </a:lnTo>
                <a:lnTo>
                  <a:pt x="143656" y="0"/>
                </a:lnTo>
                <a:lnTo>
                  <a:pt x="103097" y="0"/>
                </a:lnTo>
                <a:close/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34668" y="4278051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6722"/>
                </a:lnTo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776789" y="3946828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292488" y="0"/>
                </a:moveTo>
                <a:lnTo>
                  <a:pt x="0" y="0"/>
                </a:lnTo>
              </a:path>
            </a:pathLst>
          </a:custGeom>
          <a:ln w="4573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776789" y="4377042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292488" y="0"/>
                </a:moveTo>
                <a:lnTo>
                  <a:pt x="0" y="0"/>
                </a:lnTo>
              </a:path>
            </a:pathLst>
          </a:custGeom>
          <a:ln w="4573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776789" y="4161940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>
                <a:moveTo>
                  <a:pt x="292488" y="0"/>
                </a:moveTo>
                <a:lnTo>
                  <a:pt x="0" y="0"/>
                </a:lnTo>
              </a:path>
            </a:pathLst>
          </a:custGeom>
          <a:ln w="4573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883047" y="4310836"/>
            <a:ext cx="161059" cy="161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90520" y="3951068"/>
            <a:ext cx="210820" cy="149860"/>
          </a:xfrm>
          <a:custGeom>
            <a:avLst/>
            <a:gdLst/>
            <a:ahLst/>
            <a:cxnLst/>
            <a:rect l="l" t="t" r="r" b="b"/>
            <a:pathLst>
              <a:path w="210820" h="149860">
                <a:moveTo>
                  <a:pt x="0" y="0"/>
                </a:moveTo>
                <a:lnTo>
                  <a:pt x="0" y="149296"/>
                </a:lnTo>
                <a:lnTo>
                  <a:pt x="210361" y="149296"/>
                </a:lnTo>
              </a:path>
            </a:pathLst>
          </a:custGeom>
          <a:ln w="4573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66521" y="3946824"/>
            <a:ext cx="828675" cy="436245"/>
          </a:xfrm>
          <a:custGeom>
            <a:avLst/>
            <a:gdLst/>
            <a:ahLst/>
            <a:cxnLst/>
            <a:rect l="l" t="t" r="r" b="b"/>
            <a:pathLst>
              <a:path w="828675" h="436245">
                <a:moveTo>
                  <a:pt x="520087" y="435784"/>
                </a:moveTo>
                <a:lnTo>
                  <a:pt x="636485" y="435784"/>
                </a:lnTo>
                <a:lnTo>
                  <a:pt x="636485" y="295272"/>
                </a:lnTo>
                <a:lnTo>
                  <a:pt x="828185" y="295272"/>
                </a:lnTo>
                <a:lnTo>
                  <a:pt x="828185" y="0"/>
                </a:lnTo>
                <a:lnTo>
                  <a:pt x="0" y="0"/>
                </a:lnTo>
                <a:lnTo>
                  <a:pt x="0" y="435784"/>
                </a:lnTo>
                <a:lnTo>
                  <a:pt x="91045" y="435784"/>
                </a:lnTo>
              </a:path>
            </a:pathLst>
          </a:custGeom>
          <a:ln w="4573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221416" y="4333703"/>
            <a:ext cx="115570" cy="115570"/>
          </a:xfrm>
          <a:custGeom>
            <a:avLst/>
            <a:gdLst/>
            <a:ahLst/>
            <a:cxnLst/>
            <a:rect l="l" t="t" r="r" b="b"/>
            <a:pathLst>
              <a:path w="115570" h="115570">
                <a:moveTo>
                  <a:pt x="57662" y="115335"/>
                </a:moveTo>
                <a:lnTo>
                  <a:pt x="80107" y="110804"/>
                </a:lnTo>
                <a:lnTo>
                  <a:pt x="98436" y="98445"/>
                </a:lnTo>
                <a:lnTo>
                  <a:pt x="110794" y="80113"/>
                </a:lnTo>
                <a:lnTo>
                  <a:pt x="115325" y="57662"/>
                </a:lnTo>
                <a:lnTo>
                  <a:pt x="110794" y="35217"/>
                </a:lnTo>
                <a:lnTo>
                  <a:pt x="98436" y="16888"/>
                </a:lnTo>
                <a:lnTo>
                  <a:pt x="80107" y="4531"/>
                </a:lnTo>
                <a:lnTo>
                  <a:pt x="57662" y="0"/>
                </a:lnTo>
                <a:lnTo>
                  <a:pt x="35217" y="4531"/>
                </a:lnTo>
                <a:lnTo>
                  <a:pt x="16888" y="16888"/>
                </a:lnTo>
                <a:lnTo>
                  <a:pt x="4531" y="35217"/>
                </a:lnTo>
                <a:lnTo>
                  <a:pt x="0" y="57662"/>
                </a:lnTo>
                <a:lnTo>
                  <a:pt x="4531" y="80113"/>
                </a:lnTo>
                <a:lnTo>
                  <a:pt x="16888" y="98445"/>
                </a:lnTo>
                <a:lnTo>
                  <a:pt x="35217" y="110804"/>
                </a:lnTo>
                <a:lnTo>
                  <a:pt x="57662" y="115335"/>
                </a:lnTo>
                <a:close/>
              </a:path>
            </a:pathLst>
          </a:custGeom>
          <a:ln w="4573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41891" y="4310836"/>
            <a:ext cx="161059" cy="1610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42608" y="4310836"/>
            <a:ext cx="161059" cy="161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032763" y="4382609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0" y="0"/>
                </a:moveTo>
                <a:lnTo>
                  <a:pt x="177081" y="0"/>
                </a:lnTo>
              </a:path>
            </a:pathLst>
          </a:custGeom>
          <a:ln w="4573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090728" y="3951072"/>
            <a:ext cx="309880" cy="431800"/>
          </a:xfrm>
          <a:custGeom>
            <a:avLst/>
            <a:gdLst/>
            <a:ahLst/>
            <a:cxnLst/>
            <a:rect l="l" t="t" r="r" b="b"/>
            <a:pathLst>
              <a:path w="309879" h="431800">
                <a:moveTo>
                  <a:pt x="247940" y="431537"/>
                </a:moveTo>
                <a:lnTo>
                  <a:pt x="309262" y="431537"/>
                </a:lnTo>
                <a:lnTo>
                  <a:pt x="309262" y="148595"/>
                </a:lnTo>
                <a:lnTo>
                  <a:pt x="202474" y="148595"/>
                </a:lnTo>
                <a:lnTo>
                  <a:pt x="177142" y="0"/>
                </a:lnTo>
                <a:lnTo>
                  <a:pt x="0" y="0"/>
                </a:lnTo>
                <a:lnTo>
                  <a:pt x="0" y="362327"/>
                </a:lnTo>
              </a:path>
            </a:pathLst>
          </a:custGeom>
          <a:ln w="4573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87674" y="4382609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833" y="0"/>
                </a:lnTo>
              </a:path>
            </a:pathLst>
          </a:custGeom>
          <a:ln w="45734">
            <a:solidFill>
              <a:srgbClr val="F479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843677" y="3955146"/>
            <a:ext cx="1257300" cy="539750"/>
          </a:xfrm>
          <a:custGeom>
            <a:avLst/>
            <a:gdLst/>
            <a:ahLst/>
            <a:cxnLst/>
            <a:rect l="l" t="t" r="r" b="b"/>
            <a:pathLst>
              <a:path w="1257300" h="539750">
                <a:moveTo>
                  <a:pt x="1257289" y="539624"/>
                </a:moveTo>
                <a:lnTo>
                  <a:pt x="0" y="539624"/>
                </a:lnTo>
                <a:lnTo>
                  <a:pt x="0" y="0"/>
                </a:lnTo>
                <a:lnTo>
                  <a:pt x="1257289" y="0"/>
                </a:lnTo>
                <a:lnTo>
                  <a:pt x="1257289" y="539624"/>
                </a:lnTo>
                <a:close/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923836" y="3955146"/>
            <a:ext cx="203200" cy="539750"/>
          </a:xfrm>
          <a:custGeom>
            <a:avLst/>
            <a:gdLst/>
            <a:ahLst/>
            <a:cxnLst/>
            <a:rect l="l" t="t" r="r" b="b"/>
            <a:pathLst>
              <a:path w="203200" h="539750">
                <a:moveTo>
                  <a:pt x="202587" y="62549"/>
                </a:moveTo>
                <a:lnTo>
                  <a:pt x="202587" y="0"/>
                </a:lnTo>
                <a:lnTo>
                  <a:pt x="169276" y="0"/>
                </a:lnTo>
                <a:lnTo>
                  <a:pt x="33310" y="0"/>
                </a:lnTo>
                <a:lnTo>
                  <a:pt x="0" y="0"/>
                </a:lnTo>
                <a:lnTo>
                  <a:pt x="0" y="62549"/>
                </a:lnTo>
                <a:lnTo>
                  <a:pt x="33310" y="62549"/>
                </a:lnTo>
                <a:lnTo>
                  <a:pt x="33310" y="477075"/>
                </a:lnTo>
                <a:lnTo>
                  <a:pt x="0" y="477075"/>
                </a:lnTo>
                <a:lnTo>
                  <a:pt x="0" y="539624"/>
                </a:lnTo>
                <a:lnTo>
                  <a:pt x="33310" y="539624"/>
                </a:lnTo>
                <a:lnTo>
                  <a:pt x="169276" y="539624"/>
                </a:lnTo>
                <a:lnTo>
                  <a:pt x="202587" y="539624"/>
                </a:lnTo>
                <a:lnTo>
                  <a:pt x="202587" y="477075"/>
                </a:lnTo>
                <a:lnTo>
                  <a:pt x="169276" y="477075"/>
                </a:lnTo>
                <a:lnTo>
                  <a:pt x="169276" y="62549"/>
                </a:lnTo>
                <a:lnTo>
                  <a:pt x="202587" y="62549"/>
                </a:lnTo>
                <a:close/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126423" y="3955146"/>
            <a:ext cx="203200" cy="539750"/>
          </a:xfrm>
          <a:custGeom>
            <a:avLst/>
            <a:gdLst/>
            <a:ahLst/>
            <a:cxnLst/>
            <a:rect l="l" t="t" r="r" b="b"/>
            <a:pathLst>
              <a:path w="203200" h="539750">
                <a:moveTo>
                  <a:pt x="202587" y="62549"/>
                </a:moveTo>
                <a:lnTo>
                  <a:pt x="202587" y="0"/>
                </a:lnTo>
                <a:lnTo>
                  <a:pt x="169276" y="0"/>
                </a:lnTo>
                <a:lnTo>
                  <a:pt x="33310" y="0"/>
                </a:lnTo>
                <a:lnTo>
                  <a:pt x="0" y="0"/>
                </a:lnTo>
                <a:lnTo>
                  <a:pt x="0" y="62549"/>
                </a:lnTo>
                <a:lnTo>
                  <a:pt x="33310" y="62549"/>
                </a:lnTo>
                <a:lnTo>
                  <a:pt x="33310" y="477075"/>
                </a:lnTo>
                <a:lnTo>
                  <a:pt x="0" y="477075"/>
                </a:lnTo>
                <a:lnTo>
                  <a:pt x="0" y="539624"/>
                </a:lnTo>
                <a:lnTo>
                  <a:pt x="33310" y="539624"/>
                </a:lnTo>
                <a:lnTo>
                  <a:pt x="169276" y="539624"/>
                </a:lnTo>
                <a:lnTo>
                  <a:pt x="202587" y="539624"/>
                </a:lnTo>
                <a:lnTo>
                  <a:pt x="202587" y="477075"/>
                </a:lnTo>
                <a:lnTo>
                  <a:pt x="169276" y="477075"/>
                </a:lnTo>
                <a:lnTo>
                  <a:pt x="169276" y="62549"/>
                </a:lnTo>
                <a:lnTo>
                  <a:pt x="202587" y="62549"/>
                </a:lnTo>
                <a:close/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632902" y="3955146"/>
            <a:ext cx="203200" cy="539750"/>
          </a:xfrm>
          <a:custGeom>
            <a:avLst/>
            <a:gdLst/>
            <a:ahLst/>
            <a:cxnLst/>
            <a:rect l="l" t="t" r="r" b="b"/>
            <a:pathLst>
              <a:path w="203200" h="539750">
                <a:moveTo>
                  <a:pt x="202587" y="62549"/>
                </a:moveTo>
                <a:lnTo>
                  <a:pt x="202587" y="0"/>
                </a:lnTo>
                <a:lnTo>
                  <a:pt x="169276" y="0"/>
                </a:lnTo>
                <a:lnTo>
                  <a:pt x="33310" y="0"/>
                </a:lnTo>
                <a:lnTo>
                  <a:pt x="0" y="0"/>
                </a:lnTo>
                <a:lnTo>
                  <a:pt x="0" y="62549"/>
                </a:lnTo>
                <a:lnTo>
                  <a:pt x="33310" y="62549"/>
                </a:lnTo>
                <a:lnTo>
                  <a:pt x="33310" y="477075"/>
                </a:lnTo>
                <a:lnTo>
                  <a:pt x="0" y="477075"/>
                </a:lnTo>
                <a:lnTo>
                  <a:pt x="0" y="539624"/>
                </a:lnTo>
                <a:lnTo>
                  <a:pt x="33310" y="539624"/>
                </a:lnTo>
                <a:lnTo>
                  <a:pt x="169276" y="539624"/>
                </a:lnTo>
                <a:lnTo>
                  <a:pt x="202587" y="539624"/>
                </a:lnTo>
                <a:lnTo>
                  <a:pt x="202587" y="477075"/>
                </a:lnTo>
                <a:lnTo>
                  <a:pt x="169276" y="477075"/>
                </a:lnTo>
                <a:lnTo>
                  <a:pt x="169276" y="62549"/>
                </a:lnTo>
                <a:lnTo>
                  <a:pt x="202587" y="62549"/>
                </a:lnTo>
                <a:close/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835489" y="3955146"/>
            <a:ext cx="203200" cy="539750"/>
          </a:xfrm>
          <a:custGeom>
            <a:avLst/>
            <a:gdLst/>
            <a:ahLst/>
            <a:cxnLst/>
            <a:rect l="l" t="t" r="r" b="b"/>
            <a:pathLst>
              <a:path w="203200" h="539750">
                <a:moveTo>
                  <a:pt x="202597" y="62549"/>
                </a:moveTo>
                <a:lnTo>
                  <a:pt x="202597" y="0"/>
                </a:lnTo>
                <a:lnTo>
                  <a:pt x="169276" y="0"/>
                </a:lnTo>
                <a:lnTo>
                  <a:pt x="33321" y="0"/>
                </a:lnTo>
                <a:lnTo>
                  <a:pt x="0" y="0"/>
                </a:lnTo>
                <a:lnTo>
                  <a:pt x="0" y="62549"/>
                </a:lnTo>
                <a:lnTo>
                  <a:pt x="33321" y="62549"/>
                </a:lnTo>
                <a:lnTo>
                  <a:pt x="33321" y="477075"/>
                </a:lnTo>
                <a:lnTo>
                  <a:pt x="0" y="477075"/>
                </a:lnTo>
                <a:lnTo>
                  <a:pt x="0" y="539624"/>
                </a:lnTo>
                <a:lnTo>
                  <a:pt x="33321" y="539624"/>
                </a:lnTo>
                <a:lnTo>
                  <a:pt x="169276" y="539624"/>
                </a:lnTo>
                <a:lnTo>
                  <a:pt x="202597" y="539624"/>
                </a:lnTo>
                <a:lnTo>
                  <a:pt x="202597" y="477075"/>
                </a:lnTo>
                <a:lnTo>
                  <a:pt x="169276" y="477075"/>
                </a:lnTo>
                <a:lnTo>
                  <a:pt x="169276" y="62549"/>
                </a:lnTo>
                <a:lnTo>
                  <a:pt x="202597" y="62549"/>
                </a:lnTo>
                <a:close/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410128" y="4281760"/>
            <a:ext cx="135255" cy="213360"/>
          </a:xfrm>
          <a:custGeom>
            <a:avLst/>
            <a:gdLst/>
            <a:ahLst/>
            <a:cxnLst/>
            <a:rect l="l" t="t" r="r" b="b"/>
            <a:pathLst>
              <a:path w="135254" h="213360">
                <a:moveTo>
                  <a:pt x="135089" y="213010"/>
                </a:moveTo>
                <a:lnTo>
                  <a:pt x="135089" y="65931"/>
                </a:lnTo>
                <a:lnTo>
                  <a:pt x="129758" y="40332"/>
                </a:lnTo>
                <a:lnTo>
                  <a:pt x="115244" y="19368"/>
                </a:lnTo>
                <a:lnTo>
                  <a:pt x="93765" y="5202"/>
                </a:lnTo>
                <a:lnTo>
                  <a:pt x="67539" y="0"/>
                </a:lnTo>
                <a:lnTo>
                  <a:pt x="41315" y="5202"/>
                </a:lnTo>
                <a:lnTo>
                  <a:pt x="19839" y="19368"/>
                </a:lnTo>
                <a:lnTo>
                  <a:pt x="5329" y="40332"/>
                </a:lnTo>
                <a:lnTo>
                  <a:pt x="0" y="65931"/>
                </a:lnTo>
                <a:lnTo>
                  <a:pt x="0" y="213010"/>
                </a:lnTo>
                <a:lnTo>
                  <a:pt x="135089" y="213010"/>
                </a:lnTo>
                <a:close/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846079" y="3672689"/>
            <a:ext cx="1257300" cy="280670"/>
          </a:xfrm>
          <a:custGeom>
            <a:avLst/>
            <a:gdLst/>
            <a:ahLst/>
            <a:cxnLst/>
            <a:rect l="l" t="t" r="r" b="b"/>
            <a:pathLst>
              <a:path w="1257300" h="280670">
                <a:moveTo>
                  <a:pt x="628639" y="0"/>
                </a:moveTo>
                <a:lnTo>
                  <a:pt x="1257289" y="280117"/>
                </a:lnTo>
                <a:lnTo>
                  <a:pt x="0" y="280117"/>
                </a:lnTo>
                <a:lnTo>
                  <a:pt x="628639" y="0"/>
                </a:lnTo>
                <a:close/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012366" y="3878709"/>
            <a:ext cx="924560" cy="0"/>
          </a:xfrm>
          <a:custGeom>
            <a:avLst/>
            <a:gdLst/>
            <a:ahLst/>
            <a:cxnLst/>
            <a:rect l="l" t="t" r="r" b="b"/>
            <a:pathLst>
              <a:path w="924559">
                <a:moveTo>
                  <a:pt x="0" y="0"/>
                </a:moveTo>
                <a:lnTo>
                  <a:pt x="924427" y="0"/>
                </a:lnTo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95479" y="3350672"/>
            <a:ext cx="645160" cy="1121410"/>
          </a:xfrm>
          <a:custGeom>
            <a:avLst/>
            <a:gdLst/>
            <a:ahLst/>
            <a:cxnLst/>
            <a:rect l="l" t="t" r="r" b="b"/>
            <a:pathLst>
              <a:path w="645159" h="1121410">
                <a:moveTo>
                  <a:pt x="645166" y="1121231"/>
                </a:moveTo>
                <a:lnTo>
                  <a:pt x="0" y="1121231"/>
                </a:lnTo>
                <a:lnTo>
                  <a:pt x="0" y="0"/>
                </a:lnTo>
                <a:lnTo>
                  <a:pt x="645166" y="0"/>
                </a:lnTo>
                <a:lnTo>
                  <a:pt x="645166" y="1121231"/>
                </a:lnTo>
                <a:close/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31012" y="3219264"/>
            <a:ext cx="374650" cy="131445"/>
          </a:xfrm>
          <a:custGeom>
            <a:avLst/>
            <a:gdLst/>
            <a:ahLst/>
            <a:cxnLst/>
            <a:rect l="l" t="t" r="r" b="b"/>
            <a:pathLst>
              <a:path w="374650" h="131445">
                <a:moveTo>
                  <a:pt x="374101" y="131408"/>
                </a:moveTo>
                <a:lnTo>
                  <a:pt x="0" y="131408"/>
                </a:lnTo>
                <a:lnTo>
                  <a:pt x="0" y="0"/>
                </a:lnTo>
                <a:lnTo>
                  <a:pt x="374101" y="0"/>
                </a:lnTo>
                <a:lnTo>
                  <a:pt x="374101" y="131408"/>
                </a:lnTo>
                <a:close/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46363" y="3453966"/>
            <a:ext cx="0" cy="915035"/>
          </a:xfrm>
          <a:custGeom>
            <a:avLst/>
            <a:gdLst/>
            <a:ahLst/>
            <a:cxnLst/>
            <a:rect l="l" t="t" r="r" b="b"/>
            <a:pathLst>
              <a:path h="915035">
                <a:moveTo>
                  <a:pt x="0" y="0"/>
                </a:moveTo>
                <a:lnTo>
                  <a:pt x="0" y="914643"/>
                </a:lnTo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65946" y="3453966"/>
            <a:ext cx="0" cy="915035"/>
          </a:xfrm>
          <a:custGeom>
            <a:avLst/>
            <a:gdLst/>
            <a:ahLst/>
            <a:cxnLst/>
            <a:rect l="l" t="t" r="r" b="b"/>
            <a:pathLst>
              <a:path h="915035">
                <a:moveTo>
                  <a:pt x="0" y="0"/>
                </a:moveTo>
                <a:lnTo>
                  <a:pt x="0" y="914643"/>
                </a:lnTo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085530" y="3453966"/>
            <a:ext cx="0" cy="915035"/>
          </a:xfrm>
          <a:custGeom>
            <a:avLst/>
            <a:gdLst/>
            <a:ahLst/>
            <a:cxnLst/>
            <a:rect l="l" t="t" r="r" b="b"/>
            <a:pathLst>
              <a:path h="915035">
                <a:moveTo>
                  <a:pt x="0" y="0"/>
                </a:moveTo>
                <a:lnTo>
                  <a:pt x="0" y="914643"/>
                </a:lnTo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05113" y="3453966"/>
            <a:ext cx="0" cy="915035"/>
          </a:xfrm>
          <a:custGeom>
            <a:avLst/>
            <a:gdLst/>
            <a:ahLst/>
            <a:cxnLst/>
            <a:rect l="l" t="t" r="r" b="b"/>
            <a:pathLst>
              <a:path h="915035">
                <a:moveTo>
                  <a:pt x="0" y="0"/>
                </a:moveTo>
                <a:lnTo>
                  <a:pt x="0" y="914643"/>
                </a:lnTo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28691" y="4110807"/>
            <a:ext cx="572135" cy="384175"/>
          </a:xfrm>
          <a:custGeom>
            <a:avLst/>
            <a:gdLst/>
            <a:ahLst/>
            <a:cxnLst/>
            <a:rect l="l" t="t" r="r" b="b"/>
            <a:pathLst>
              <a:path w="572134" h="384175">
                <a:moveTo>
                  <a:pt x="571605" y="205402"/>
                </a:moveTo>
                <a:lnTo>
                  <a:pt x="285808" y="0"/>
                </a:lnTo>
                <a:lnTo>
                  <a:pt x="0" y="205402"/>
                </a:lnTo>
                <a:lnTo>
                  <a:pt x="0" y="383957"/>
                </a:lnTo>
                <a:lnTo>
                  <a:pt x="571605" y="383957"/>
                </a:lnTo>
                <a:lnTo>
                  <a:pt x="571605" y="248002"/>
                </a:lnTo>
                <a:lnTo>
                  <a:pt x="571605" y="205402"/>
                </a:lnTo>
                <a:close/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42487" y="4322442"/>
            <a:ext cx="544195" cy="0"/>
          </a:xfrm>
          <a:custGeom>
            <a:avLst/>
            <a:gdLst/>
            <a:ahLst/>
            <a:cxnLst/>
            <a:rect l="l" t="t" r="r" b="b"/>
            <a:pathLst>
              <a:path w="544195">
                <a:moveTo>
                  <a:pt x="0" y="0"/>
                </a:moveTo>
                <a:lnTo>
                  <a:pt x="544016" y="0"/>
                </a:lnTo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34056" y="4408743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86024"/>
                </a:moveTo>
                <a:lnTo>
                  <a:pt x="0" y="0"/>
                </a:lnTo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59339" y="4122243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86024"/>
                </a:moveTo>
                <a:lnTo>
                  <a:pt x="0" y="0"/>
                </a:lnTo>
              </a:path>
            </a:pathLst>
          </a:custGeom>
          <a:ln w="45734">
            <a:solidFill>
              <a:srgbClr val="3D16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162616" y="6829770"/>
            <a:ext cx="1219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50" dirty="0">
                <a:solidFill>
                  <a:srgbClr val="3D1608"/>
                </a:solidFill>
                <a:latin typeface="Century Gothic"/>
                <a:cs typeface="Century Gothic"/>
              </a:rPr>
              <a:t>1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spc="65" dirty="0"/>
              <a:t>9</a:t>
            </a:fld>
            <a:endParaRPr spc="65" dirty="0"/>
          </a:p>
        </p:txBody>
      </p:sp>
      <p:sp>
        <p:nvSpPr>
          <p:cNvPr id="60" name="object 60"/>
          <p:cNvSpPr txBox="1"/>
          <p:nvPr/>
        </p:nvSpPr>
        <p:spPr>
          <a:xfrm>
            <a:off x="1162616" y="8149424"/>
            <a:ext cx="13589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65" dirty="0">
                <a:solidFill>
                  <a:srgbClr val="3D1608"/>
                </a:solidFill>
                <a:latin typeface="Century Gothic"/>
                <a:cs typeface="Century Gothic"/>
              </a:rPr>
              <a:t>2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62616" y="9139164"/>
            <a:ext cx="1346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50" dirty="0">
                <a:solidFill>
                  <a:srgbClr val="3D1608"/>
                </a:solidFill>
                <a:latin typeface="Century Gothic"/>
                <a:cs typeface="Century Gothic"/>
              </a:rPr>
              <a:t>3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528878" y="6829770"/>
            <a:ext cx="1219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50" dirty="0">
                <a:solidFill>
                  <a:srgbClr val="3D1608"/>
                </a:solidFill>
                <a:latin typeface="Century Gothic"/>
                <a:cs typeface="Century Gothic"/>
              </a:rPr>
              <a:t>1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528877" y="8149424"/>
            <a:ext cx="13589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65" dirty="0">
                <a:solidFill>
                  <a:srgbClr val="3D1608"/>
                </a:solidFill>
                <a:latin typeface="Century Gothic"/>
                <a:cs typeface="Century Gothic"/>
              </a:rPr>
              <a:t>2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28877" y="9139164"/>
            <a:ext cx="1346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50" dirty="0">
                <a:solidFill>
                  <a:srgbClr val="3D1608"/>
                </a:solidFill>
                <a:latin typeface="Century Gothic"/>
                <a:cs typeface="Century Gothic"/>
              </a:rPr>
              <a:t>3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3580777" y="6829770"/>
            <a:ext cx="1219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-50" dirty="0">
                <a:solidFill>
                  <a:srgbClr val="3D1608"/>
                </a:solidFill>
                <a:latin typeface="Century Gothic"/>
                <a:cs typeface="Century Gothic"/>
              </a:rPr>
              <a:t>1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580777" y="8149424"/>
            <a:ext cx="13589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65" dirty="0">
                <a:solidFill>
                  <a:srgbClr val="3D1608"/>
                </a:solidFill>
                <a:latin typeface="Century Gothic"/>
                <a:cs typeface="Century Gothic"/>
              </a:rPr>
              <a:t>2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3580777" y="9139164"/>
            <a:ext cx="13462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50" dirty="0">
                <a:solidFill>
                  <a:srgbClr val="3D1608"/>
                </a:solidFill>
                <a:latin typeface="Century Gothic"/>
                <a:cs typeface="Century Gothic"/>
              </a:rPr>
              <a:t>3</a:t>
            </a:r>
            <a:endParaRPr sz="14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1104</Words>
  <Application>Microsoft Office PowerPoint</Application>
  <PresentationFormat>Произвольный</PresentationFormat>
  <Paragraphs>180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О КОМПАНИИ</vt:lpstr>
      <vt:lpstr>СКЛАДСКАЯ ЛОГИСТИКА</vt:lpstr>
      <vt:lpstr>Презентация PowerPoint</vt:lpstr>
      <vt:lpstr>Презентация PowerPoint</vt:lpstr>
      <vt:lpstr>Презентация PowerPoint</vt:lpstr>
      <vt:lpstr>ДОПОЛНИТЕЛЬНЫЕ СЕРВИСЫ</vt:lpstr>
      <vt:lpstr>УСЛУГИ ДОСТАВКИ</vt:lpstr>
      <vt:lpstr>УСЛУГИ ДОСТАВКИ</vt:lpstr>
      <vt:lpstr>УСЛУГИ ДОСТАВКИ</vt:lpstr>
      <vt:lpstr>НАШИ УСЛУГИ И СПЕЦИАЛЬНЫЕ СЕРВИСЫ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Обыденкова Мария</dc:creator>
  <cp:lastModifiedBy>altuh</cp:lastModifiedBy>
  <cp:revision>37</cp:revision>
  <dcterms:created xsi:type="dcterms:W3CDTF">2020-06-15T09:07:11Z</dcterms:created>
  <dcterms:modified xsi:type="dcterms:W3CDTF">2022-12-13T10:39:04Z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2019-07-11T00:00:00Z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2020-06-15T00:00:00Z</vt:filetime>
  </property>
</Properties>
</file>